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379" r:id="rId2"/>
    <p:sldId id="302" r:id="rId3"/>
    <p:sldId id="380" r:id="rId4"/>
    <p:sldId id="503" r:id="rId5"/>
    <p:sldId id="351" r:id="rId6"/>
    <p:sldId id="505" r:id="rId7"/>
    <p:sldId id="381" r:id="rId8"/>
    <p:sldId id="492" r:id="rId9"/>
    <p:sldId id="496" r:id="rId10"/>
    <p:sldId id="497" r:id="rId11"/>
    <p:sldId id="504" r:id="rId12"/>
    <p:sldId id="498" r:id="rId13"/>
    <p:sldId id="499" r:id="rId14"/>
    <p:sldId id="501" r:id="rId15"/>
    <p:sldId id="357" r:id="rId16"/>
    <p:sldId id="502" r:id="rId17"/>
    <p:sldId id="506" r:id="rId18"/>
    <p:sldId id="360" r:id="rId19"/>
    <p:sldId id="361" r:id="rId20"/>
    <p:sldId id="507" r:id="rId21"/>
    <p:sldId id="509" r:id="rId22"/>
    <p:sldId id="362" r:id="rId23"/>
    <p:sldId id="363" r:id="rId24"/>
    <p:sldId id="508" r:id="rId25"/>
    <p:sldId id="358" r:id="rId26"/>
    <p:sldId id="510" r:id="rId27"/>
    <p:sldId id="511" r:id="rId28"/>
    <p:sldId id="494" r:id="rId29"/>
    <p:sldId id="495" r:id="rId30"/>
    <p:sldId id="367" r:id="rId31"/>
    <p:sldId id="512" r:id="rId32"/>
    <p:sldId id="368" r:id="rId33"/>
    <p:sldId id="370" r:id="rId34"/>
    <p:sldId id="513" r:id="rId35"/>
    <p:sldId id="371" r:id="rId36"/>
    <p:sldId id="369" r:id="rId37"/>
    <p:sldId id="372" r:id="rId38"/>
    <p:sldId id="373" r:id="rId39"/>
    <p:sldId id="374" r:id="rId40"/>
    <p:sldId id="375" r:id="rId41"/>
    <p:sldId id="37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2A1DAB3-1E5C-4A0A-B264-8A9F09378F93}" v="1" dt="2023-08-28T15:37:15.5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621" autoAdjust="0"/>
    <p:restoredTop sz="73036" autoAdjust="0"/>
  </p:normalViewPr>
  <p:slideViewPr>
    <p:cSldViewPr snapToGrid="0">
      <p:cViewPr varScale="1">
        <p:scale>
          <a:sx n="49" d="100"/>
          <a:sy n="49" d="100"/>
        </p:scale>
        <p:origin x="776" y="80"/>
      </p:cViewPr>
      <p:guideLst/>
    </p:cSldViewPr>
  </p:slideViewPr>
  <p:notesTextViewPr>
    <p:cViewPr>
      <p:scale>
        <a:sx n="3" d="2"/>
        <a:sy n="3" d="2"/>
      </p:scale>
      <p:origin x="0" y="0"/>
    </p:cViewPr>
  </p:notesTextViewPr>
  <p:sorterViewPr>
    <p:cViewPr>
      <p:scale>
        <a:sx n="100" d="100"/>
        <a:sy n="100" d="100"/>
      </p:scale>
      <p:origin x="0" y="-411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microsoft.com/office/2016/11/relationships/changesInfo" Target="changesInfos/changesInfo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1"/>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1"/>
        <a:ext cx="7886700" cy="1157625"/>
      </dsp:txXfrm>
    </dsp:sp>
    <dsp:sp modelId="{43D2748E-F233-4117-A263-D994A3D777A0}">
      <dsp:nvSpPr>
        <dsp:cNvPr id="0" name=""/>
        <dsp:cNvSpPr/>
      </dsp:nvSpPr>
      <dsp:spPr>
        <a:xfrm>
          <a:off x="394335" y="26131"/>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7"/>
        <a:ext cx="5477458" cy="399568"/>
      </dsp:txXfrm>
    </dsp:sp>
    <dsp:sp modelId="{0D116FDA-C199-4724-BDFF-B6B6DD9C39F4}">
      <dsp:nvSpPr>
        <dsp:cNvPr id="0" name=""/>
        <dsp:cNvSpPr/>
      </dsp:nvSpPr>
      <dsp:spPr>
        <a:xfrm>
          <a:off x="0" y="1707556"/>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6"/>
        <a:ext cx="7886700" cy="1157625"/>
      </dsp:txXfrm>
    </dsp:sp>
    <dsp:sp modelId="{5DA3FF59-85F1-4735-B3A9-18751F101F6E}">
      <dsp:nvSpPr>
        <dsp:cNvPr id="0" name=""/>
        <dsp:cNvSpPr/>
      </dsp:nvSpPr>
      <dsp:spPr>
        <a:xfrm>
          <a:off x="394335" y="1486156"/>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2"/>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1"/>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1"/>
        <a:ext cx="7886700" cy="1157625"/>
      </dsp:txXfrm>
    </dsp:sp>
    <dsp:sp modelId="{43D2748E-F233-4117-A263-D994A3D777A0}">
      <dsp:nvSpPr>
        <dsp:cNvPr id="0" name=""/>
        <dsp:cNvSpPr/>
      </dsp:nvSpPr>
      <dsp:spPr>
        <a:xfrm>
          <a:off x="394335" y="26131"/>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7"/>
        <a:ext cx="5477458" cy="399568"/>
      </dsp:txXfrm>
    </dsp:sp>
    <dsp:sp modelId="{0D116FDA-C199-4724-BDFF-B6B6DD9C39F4}">
      <dsp:nvSpPr>
        <dsp:cNvPr id="0" name=""/>
        <dsp:cNvSpPr/>
      </dsp:nvSpPr>
      <dsp:spPr>
        <a:xfrm>
          <a:off x="0" y="1707556"/>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6"/>
        <a:ext cx="7886700" cy="1157625"/>
      </dsp:txXfrm>
    </dsp:sp>
    <dsp:sp modelId="{5DA3FF59-85F1-4735-B3A9-18751F101F6E}">
      <dsp:nvSpPr>
        <dsp:cNvPr id="0" name=""/>
        <dsp:cNvSpPr/>
      </dsp:nvSpPr>
      <dsp:spPr>
        <a:xfrm>
          <a:off x="394335" y="1486156"/>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2"/>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jpe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724431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on left shows the agreement on each snippet (caption explains vertical bars are agreement - More agreement that things are NOT readable than that things ARE readable</a:t>
            </a:r>
          </a:p>
          <a:p>
            <a:r>
              <a:rPr lang="en-US" dirty="0"/>
              <a:t>)</a:t>
            </a:r>
          </a:p>
          <a:p>
            <a:r>
              <a:rPr lang="en-US" dirty="0"/>
              <a:t>Figure on right shows predictive power of different features on human-judged readability</a:t>
            </a:r>
          </a:p>
          <a:p>
            <a:endParaRPr lang="en-US" dirty="0"/>
          </a:p>
          <a:p>
            <a:r>
              <a:rPr lang="en-US" dirty="0"/>
              <a:t>Key takeaways of things people agreed on (top 2 features for identify bad and top 2 features for identifying good):</a:t>
            </a:r>
          </a:p>
          <a:p>
            <a:r>
              <a:rPr lang="en-US" dirty="0"/>
              <a:t>- Having many different variables in the same region of code (BAD)</a:t>
            </a:r>
          </a:p>
          <a:p>
            <a:r>
              <a:rPr lang="en-US" dirty="0"/>
              <a:t>- Long lines (BAD)</a:t>
            </a:r>
          </a:p>
          <a:p>
            <a:r>
              <a:rPr lang="en-US" dirty="0"/>
              <a:t>- Comments (GOOD)</a:t>
            </a:r>
          </a:p>
          <a:p>
            <a:r>
              <a:rPr lang="en-US" dirty="0"/>
              <a:t>- Blank lines (GOOD)</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15273733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21598880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8623137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Photo by Jonathan Bell 2008/creative commons BY-SA</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8365822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As we discuss those design principles, we’ll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6942830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pull multiple facts from your LTM, with less certainty of which refers to this “t”. Especially if there is somewhere else in your code where “t” means temporary </a:t>
            </a:r>
            <a:r>
              <a:rPr lang="en-US" dirty="0">
                <a:sym typeface="Wingdings" pitchFamily="2" charset="2"/>
              </a:rPr>
              <a:t></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750908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decide about the coding conventions you will use.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already run across the importance of writing down the interpretation. </a:t>
            </a:r>
          </a:p>
          <a:p>
            <a:r>
              <a:rPr lang="en-US" dirty="0"/>
              <a:t>In this example, what do x and y mean? </a:t>
            </a:r>
          </a:p>
          <a:p>
            <a:r>
              <a:rPr lang="en-US" dirty="0"/>
              <a:t>&lt;build through 5 animations&gt;</a:t>
            </a:r>
          </a:p>
          <a:p>
            <a:r>
              <a:rPr lang="en-US" dirty="0"/>
              <a:t>Just count the number of questions about this on Piazza!!</a:t>
            </a:r>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35</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&lt;You can skip this example if you are worried about time&gt;</a:t>
            </a:r>
          </a:p>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2553356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a:p>
            <a:r>
              <a:rPr lang="en-US" dirty="0"/>
              <a:t>Discuss: We now have three specifications of a bracket: one on Slide 24, one on Slide 25, and one here on Slide 27 (as </a:t>
            </a:r>
            <a:r>
              <a:rPr lang="en-US" dirty="0" err="1"/>
              <a:t>isInBracket</a:t>
            </a:r>
            <a:r>
              <a:rPr lang="en-US" dirty="0"/>
              <a:t>).   Do these specifications agree?  What could go wrong?</a:t>
            </a:r>
          </a:p>
          <a:p>
            <a:endParaRPr lang="en-US" dirty="0"/>
          </a:p>
          <a:p>
            <a:r>
              <a:rPr lang="en-US" dirty="0"/>
              <a:t>What assumptions does </a:t>
            </a:r>
            <a:r>
              <a:rPr lang="en-US" b="1" dirty="0"/>
              <a:t>income2bracket</a:t>
            </a:r>
            <a:r>
              <a:rPr lang="en-US" dirty="0"/>
              <a:t> make about the list </a:t>
            </a:r>
            <a:r>
              <a:rPr lang="en-US" b="1" dirty="0"/>
              <a:t>brackets</a:t>
            </a:r>
            <a:r>
              <a:rPr lang="en-US" dirty="0"/>
              <a:t>?</a:t>
            </a:r>
            <a:r>
              <a:rPr lang="en-US" b="1" dirty="0"/>
              <a:t>  </a:t>
            </a:r>
            <a:r>
              <a:rPr lang="en-US" b="0" dirty="0"/>
              <a:t>Hints: is every possible list of brackets a legal representation of some tax table? How could you define a bracket list that would cause income2bracket to return the wrong thing?  Where should we record these assumptions? Would it help to define a type called </a:t>
            </a:r>
            <a:r>
              <a:rPr lang="en-US" b="0" dirty="0" err="1"/>
              <a:t>TaxBracketList</a:t>
            </a:r>
            <a:r>
              <a:rPr lang="en-US" b="0" dirty="0"/>
              <a:t>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40</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41</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7691200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1/17/2024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1/17/2024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1/17/2024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1/17/2024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1/17/2024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1/17/2024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1/17/2024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1/17/2024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1/17/2024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1/17/2024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1/17/2024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1/17/2024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l.acm.org/doi/10.1145/1390630.1390647"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neu-se.github.io/CS4530-Spring-2024/policies/style/#naming"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a:sym typeface="Helvetica Neue" charset="0"/>
              </a:rPr>
              <a:t>Module 04 </a:t>
            </a:r>
            <a:r>
              <a:rPr lang="en-US" altLang="en-US" sz="3200" dirty="0">
                <a:sym typeface="Helvetica Neue" charset="0"/>
              </a:rPr>
              <a:t>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Jon Bell, 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C59-928D-F8E8-538C-F6D876B4EF96}"/>
              </a:ext>
            </a:extLst>
          </p:cNvPr>
          <p:cNvSpPr>
            <a:spLocks noGrp="1"/>
          </p:cNvSpPr>
          <p:nvPr>
            <p:ph type="title"/>
          </p:nvPr>
        </p:nvSpPr>
        <p:spPr/>
        <p:txBody>
          <a:bodyPr/>
          <a:lstStyle/>
          <a:p>
            <a:r>
              <a:rPr lang="en-US" dirty="0"/>
              <a:t>Warm-up: What is readability?</a:t>
            </a:r>
          </a:p>
        </p:txBody>
      </p:sp>
      <p:sp>
        <p:nvSpPr>
          <p:cNvPr id="4" name="Slide Number Placeholder 3">
            <a:extLst>
              <a:ext uri="{FF2B5EF4-FFF2-40B4-BE49-F238E27FC236}">
                <a16:creationId xmlns:a16="http://schemas.microsoft.com/office/drawing/2014/main" id="{B67420E4-FCE4-20BB-4086-962D4A54D63B}"/>
              </a:ext>
            </a:extLst>
          </p:cNvPr>
          <p:cNvSpPr>
            <a:spLocks noGrp="1"/>
          </p:cNvSpPr>
          <p:nvPr>
            <p:ph type="sldNum" sz="quarter" idx="12"/>
          </p:nvPr>
        </p:nvSpPr>
        <p:spPr/>
        <p:txBody>
          <a:bodyPr/>
          <a:lstStyle/>
          <a:p>
            <a:fld id="{20F37917-FD3A-4669-9018-DA04BCDD3D75}" type="slidenum">
              <a:rPr lang="en-US" smtClean="0"/>
              <a:t>10</a:t>
            </a:fld>
            <a:endParaRPr lang="en-US" dirty="0"/>
          </a:p>
        </p:txBody>
      </p:sp>
      <p:sp>
        <p:nvSpPr>
          <p:cNvPr id="3" name="function anotherExample(value: number): void {…">
            <a:extLst>
              <a:ext uri="{FF2B5EF4-FFF2-40B4-BE49-F238E27FC236}">
                <a16:creationId xmlns:a16="http://schemas.microsoft.com/office/drawing/2014/main" id="{9F7C747D-7CD4-EDF4-DA2B-0EFFD2E1769F}"/>
              </a:ext>
            </a:extLst>
          </p:cNvPr>
          <p:cNvSpPr txBox="1"/>
          <p:nvPr/>
        </p:nvSpPr>
        <p:spPr>
          <a:xfrm>
            <a:off x="1886674" y="2063749"/>
            <a:ext cx="9259790" cy="4292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228600" indent="-228600" algn="l" defTabSz="457200">
              <a:buSzPct val="100000"/>
              <a:buAutoNum type="arabicPeriod"/>
              <a:defRPr sz="2500">
                <a:solidFill>
                  <a:srgbClr val="000000"/>
                </a:solidFill>
                <a:latin typeface="Courier"/>
                <a:ea typeface="Courier"/>
                <a:cs typeface="Courier"/>
                <a:sym typeface="Courier"/>
              </a:defRPr>
            </a:pPr>
            <a:r>
              <a:rPr b="1" dirty="0">
                <a:solidFill>
                  <a:srgbClr val="011480"/>
                </a:solidFill>
              </a:rPr>
              <a:t>function </a:t>
            </a:r>
            <a:r>
              <a:rPr dirty="0" err="1"/>
              <a:t>anotherExample</a:t>
            </a:r>
            <a:r>
              <a:rPr dirty="0"/>
              <a:t>(value: </a:t>
            </a:r>
            <a:r>
              <a:rPr b="1" dirty="0">
                <a:solidFill>
                  <a:srgbClr val="011480"/>
                </a:solidFill>
              </a:rPr>
              <a:t>number</a:t>
            </a:r>
            <a:r>
              <a:rPr dirty="0"/>
              <a:t>): </a:t>
            </a:r>
            <a:r>
              <a:rPr b="1" dirty="0">
                <a:solidFill>
                  <a:srgbClr val="011480"/>
                </a:solidFill>
              </a:rPr>
              <a:t>void </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switch </a:t>
            </a:r>
            <a:r>
              <a:rPr dirty="0"/>
              <a:t>(value) {</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1</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2</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doSomethingElse</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break</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default</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doDefaultThing</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p>
          <a:p>
            <a:pPr marL="228600" indent="-228600" algn="l" defTabSz="457200">
              <a:buSzPct val="100000"/>
              <a:buAutoNum type="arabicPeriod"/>
              <a:defRPr sz="2500">
                <a:solidFill>
                  <a:srgbClr val="000000"/>
                </a:solidFill>
                <a:latin typeface="Courier"/>
                <a:ea typeface="Courier"/>
                <a:cs typeface="Courier"/>
                <a:sym typeface="Courier"/>
              </a:defRPr>
            </a:pPr>
            <a:r>
              <a:rPr dirty="0"/>
              <a:t>}</a:t>
            </a:r>
          </a:p>
        </p:txBody>
      </p:sp>
    </p:spTree>
    <p:extLst>
      <p:ext uri="{BB962C8B-B14F-4D97-AF65-F5344CB8AC3E}">
        <p14:creationId xmlns:p14="http://schemas.microsoft.com/office/powerpoint/2010/main" val="1198500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C2CAC-CE22-291F-AC73-FD77CD3F155F}"/>
              </a:ext>
            </a:extLst>
          </p:cNvPr>
          <p:cNvSpPr>
            <a:spLocks noGrp="1"/>
          </p:cNvSpPr>
          <p:nvPr>
            <p:ph type="title"/>
          </p:nvPr>
        </p:nvSpPr>
        <p:spPr/>
        <p:txBody>
          <a:bodyPr/>
          <a:lstStyle/>
          <a:p>
            <a:r>
              <a:rPr lang="en-US" dirty="0"/>
              <a:t>What makes code “readable”?</a:t>
            </a:r>
          </a:p>
        </p:txBody>
      </p:sp>
      <p:sp>
        <p:nvSpPr>
          <p:cNvPr id="3" name="Content Placeholder 2">
            <a:extLst>
              <a:ext uri="{FF2B5EF4-FFF2-40B4-BE49-F238E27FC236}">
                <a16:creationId xmlns:a16="http://schemas.microsoft.com/office/drawing/2014/main" id="{CD730256-0425-3DCA-4BA7-1B27213FD038}"/>
              </a:ext>
            </a:extLst>
          </p:cNvPr>
          <p:cNvSpPr>
            <a:spLocks noGrp="1"/>
          </p:cNvSpPr>
          <p:nvPr>
            <p:ph idx="1"/>
          </p:nvPr>
        </p:nvSpPr>
        <p:spPr>
          <a:xfrm>
            <a:off x="838199" y="1500160"/>
            <a:ext cx="10892589" cy="4351338"/>
          </a:xfrm>
        </p:spPr>
        <p:txBody>
          <a:bodyPr/>
          <a:lstStyle/>
          <a:p>
            <a:r>
              <a:rPr lang="en-US" dirty="0">
                <a:hlinkClick r:id="rId3"/>
              </a:rPr>
              <a:t>2008 study by Buse and Weimer</a:t>
            </a:r>
            <a:r>
              <a:rPr lang="en-US" dirty="0"/>
              <a:t>: Survey 120 developers on 100 snippets</a:t>
            </a:r>
          </a:p>
        </p:txBody>
      </p:sp>
      <p:sp>
        <p:nvSpPr>
          <p:cNvPr id="4" name="Slide Number Placeholder 3">
            <a:extLst>
              <a:ext uri="{FF2B5EF4-FFF2-40B4-BE49-F238E27FC236}">
                <a16:creationId xmlns:a16="http://schemas.microsoft.com/office/drawing/2014/main" id="{7E706A20-D7FA-BE2E-7260-29620F5B7037}"/>
              </a:ext>
            </a:extLst>
          </p:cNvPr>
          <p:cNvSpPr>
            <a:spLocks noGrp="1"/>
          </p:cNvSpPr>
          <p:nvPr>
            <p:ph type="sldNum" sz="quarter" idx="12"/>
          </p:nvPr>
        </p:nvSpPr>
        <p:spPr/>
        <p:txBody>
          <a:bodyPr/>
          <a:lstStyle/>
          <a:p>
            <a:fld id="{20F37917-FD3A-4669-9018-DA04BCDD3D75}" type="slidenum">
              <a:rPr lang="en-US" smtClean="0"/>
              <a:t>11</a:t>
            </a:fld>
            <a:endParaRPr lang="en-US"/>
          </a:p>
        </p:txBody>
      </p:sp>
      <p:pic>
        <p:nvPicPr>
          <p:cNvPr id="5" name="Picture 4">
            <a:extLst>
              <a:ext uri="{FF2B5EF4-FFF2-40B4-BE49-F238E27FC236}">
                <a16:creationId xmlns:a16="http://schemas.microsoft.com/office/drawing/2014/main" id="{DB21D360-8C73-9F16-2334-09FB89C5DBA6}"/>
              </a:ext>
            </a:extLst>
          </p:cNvPr>
          <p:cNvPicPr>
            <a:picLocks noChangeAspect="1"/>
          </p:cNvPicPr>
          <p:nvPr/>
        </p:nvPicPr>
        <p:blipFill>
          <a:blip r:embed="rId4"/>
          <a:stretch>
            <a:fillRect/>
          </a:stretch>
        </p:blipFill>
        <p:spPr>
          <a:xfrm>
            <a:off x="5794363" y="2005096"/>
            <a:ext cx="3548806" cy="4716379"/>
          </a:xfrm>
          <a:prstGeom prst="rect">
            <a:avLst/>
          </a:prstGeom>
        </p:spPr>
      </p:pic>
      <p:pic>
        <p:nvPicPr>
          <p:cNvPr id="6" name="Picture 5">
            <a:extLst>
              <a:ext uri="{FF2B5EF4-FFF2-40B4-BE49-F238E27FC236}">
                <a16:creationId xmlns:a16="http://schemas.microsoft.com/office/drawing/2014/main" id="{41CDD6B6-79AE-B3FF-1C91-0C92144307B1}"/>
              </a:ext>
            </a:extLst>
          </p:cNvPr>
          <p:cNvPicPr>
            <a:picLocks noChangeAspect="1"/>
          </p:cNvPicPr>
          <p:nvPr/>
        </p:nvPicPr>
        <p:blipFill>
          <a:blip r:embed="rId5"/>
          <a:stretch>
            <a:fillRect/>
          </a:stretch>
        </p:blipFill>
        <p:spPr>
          <a:xfrm>
            <a:off x="683149" y="2324935"/>
            <a:ext cx="3517232" cy="4396540"/>
          </a:xfrm>
          <a:prstGeom prst="rect">
            <a:avLst/>
          </a:prstGeom>
        </p:spPr>
      </p:pic>
    </p:spTree>
    <p:extLst>
      <p:ext uri="{BB962C8B-B14F-4D97-AF65-F5344CB8AC3E}">
        <p14:creationId xmlns:p14="http://schemas.microsoft.com/office/powerpoint/2010/main" val="3512688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2BDC5-5FF0-1A45-B80B-94E69B7B3547}"/>
              </a:ext>
            </a:extLst>
          </p:cNvPr>
          <p:cNvSpPr>
            <a:spLocks noGrp="1"/>
          </p:cNvSpPr>
          <p:nvPr>
            <p:ph type="title"/>
          </p:nvPr>
        </p:nvSpPr>
        <p:spPr/>
        <p:txBody>
          <a:bodyPr/>
          <a:lstStyle/>
          <a:p>
            <a:r>
              <a:rPr lang="en-US" dirty="0"/>
              <a:t>Linters Enforce Basic Readability Rules</a:t>
            </a:r>
          </a:p>
        </p:txBody>
      </p:sp>
      <p:sp>
        <p:nvSpPr>
          <p:cNvPr id="3" name="Content Placeholder 2">
            <a:extLst>
              <a:ext uri="{FF2B5EF4-FFF2-40B4-BE49-F238E27FC236}">
                <a16:creationId xmlns:a16="http://schemas.microsoft.com/office/drawing/2014/main" id="{508B2F74-6AF4-5969-46A0-1237A5FACDCE}"/>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DE87D88B-5FBB-EA5F-BD3C-7FADEF034371}"/>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5" name="function calculateFoo(x: number, y: number, increment: boolean): number {…">
            <a:extLst>
              <a:ext uri="{FF2B5EF4-FFF2-40B4-BE49-F238E27FC236}">
                <a16:creationId xmlns:a16="http://schemas.microsoft.com/office/drawing/2014/main" id="{7F651442-6C01-B2E4-D6F9-ED16546D30EF}"/>
              </a:ext>
            </a:extLst>
          </p:cNvPr>
          <p:cNvSpPr txBox="1"/>
          <p:nvPr/>
        </p:nvSpPr>
        <p:spPr>
          <a:xfrm>
            <a:off x="217814" y="1884472"/>
            <a:ext cx="11878893" cy="2257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537104" indent="-537104" algn="l" defTabSz="457200">
              <a:buSzPct val="100000"/>
              <a:buAutoNum type="arabicPeriod"/>
              <a:defRPr sz="2900">
                <a:solidFill>
                  <a:srgbClr val="000000"/>
                </a:solidFill>
                <a:latin typeface="Courier"/>
                <a:ea typeface="Courier"/>
                <a:cs typeface="Courier"/>
                <a:sym typeface="Courier"/>
              </a:defRPr>
            </a:pPr>
            <a:r>
              <a:rPr sz="2000" b="1" dirty="0">
                <a:solidFill>
                  <a:srgbClr val="011480"/>
                </a:solidFill>
              </a:rPr>
              <a:t>function </a:t>
            </a:r>
            <a:r>
              <a:rPr sz="2000" dirty="0" err="1"/>
              <a:t>calculateFoo</a:t>
            </a:r>
            <a:r>
              <a:rPr sz="2000" dirty="0"/>
              <a:t>(x: </a:t>
            </a:r>
            <a:r>
              <a:rPr sz="2000" b="1" dirty="0">
                <a:solidFill>
                  <a:srgbClr val="011480"/>
                </a:solidFill>
              </a:rPr>
              <a:t>number</a:t>
            </a:r>
            <a:r>
              <a:rPr sz="2000" dirty="0"/>
              <a:t>, y: </a:t>
            </a:r>
            <a:r>
              <a:rPr sz="2000" b="1" dirty="0">
                <a:solidFill>
                  <a:srgbClr val="011480"/>
                </a:solidFill>
              </a:rPr>
              <a:t>number</a:t>
            </a:r>
            <a:r>
              <a:rPr sz="2000" dirty="0"/>
              <a:t>, increment: </a:t>
            </a:r>
            <a:r>
              <a:rPr sz="2000" b="1" dirty="0" err="1">
                <a:solidFill>
                  <a:srgbClr val="011480"/>
                </a:solidFill>
              </a:rPr>
              <a:t>boolean</a:t>
            </a:r>
            <a:r>
              <a:rPr sz="2000" dirty="0"/>
              <a:t>): </a:t>
            </a:r>
            <a:r>
              <a:rPr sz="2000" b="1" dirty="0">
                <a:solidFill>
                  <a:srgbClr val="011480"/>
                </a:solidFill>
              </a:rPr>
              <a:t>number </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a:t>
            </a:r>
            <a:r>
              <a:rPr sz="2000" b="1" dirty="0">
                <a:solidFill>
                  <a:srgbClr val="011480"/>
                </a:solidFill>
              </a:rPr>
              <a:t>if </a:t>
            </a:r>
            <a:r>
              <a:rPr sz="2000" dirty="0"/>
              <a:t>(increment)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a:t>
            </a:r>
            <a:r>
              <a:rPr sz="2000" dirty="0">
                <a:solidFill>
                  <a:srgbClr val="0432FF"/>
                </a:solidFill>
              </a:rPr>
              <a:t>2</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y;</a:t>
            </a:r>
          </a:p>
          <a:p>
            <a:pPr marL="537104" indent="-537104" algn="l" defTabSz="457200">
              <a:buSzPct val="100000"/>
              <a:buAutoNum type="arabicPeriod"/>
              <a:defRPr sz="2900" b="1">
                <a:solidFill>
                  <a:srgbClr val="011480"/>
                </a:solidFill>
                <a:latin typeface="Courier"/>
                <a:ea typeface="Courier"/>
                <a:cs typeface="Courier"/>
                <a:sym typeface="Courier"/>
              </a:defRPr>
            </a:pPr>
            <a:r>
              <a:rPr sz="2000" b="0" dirty="0">
                <a:solidFill>
                  <a:srgbClr val="000000"/>
                </a:solidFill>
              </a:rPr>
              <a:t>  </a:t>
            </a:r>
            <a:r>
              <a:rPr sz="2000" dirty="0"/>
              <a:t>return </a:t>
            </a:r>
            <a:r>
              <a:rPr sz="2000" b="0" dirty="0">
                <a:solidFill>
                  <a:srgbClr val="000000"/>
                </a:solidFill>
              </a:rPr>
              <a:t>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a:t>
            </a:r>
          </a:p>
        </p:txBody>
      </p:sp>
      <p:grpSp>
        <p:nvGrpSpPr>
          <p:cNvPr id="6" name="Group">
            <a:extLst>
              <a:ext uri="{FF2B5EF4-FFF2-40B4-BE49-F238E27FC236}">
                <a16:creationId xmlns:a16="http://schemas.microsoft.com/office/drawing/2014/main" id="{9BD9B530-94A3-DE44-39A8-1E124E8E1C63}"/>
              </a:ext>
            </a:extLst>
          </p:cNvPr>
          <p:cNvGrpSpPr/>
          <p:nvPr/>
        </p:nvGrpSpPr>
        <p:grpSpPr>
          <a:xfrm>
            <a:off x="0" y="4281709"/>
            <a:ext cx="11976665" cy="2084772"/>
            <a:chOff x="115129" y="-449342"/>
            <a:chExt cx="19936362" cy="3654497"/>
          </a:xfrm>
        </p:grpSpPr>
        <p:sp>
          <p:nvSpPr>
            <p:cNvPr id="7" name="2:3   error    Expected { after 'if' condition              curly…">
              <a:extLst>
                <a:ext uri="{FF2B5EF4-FFF2-40B4-BE49-F238E27FC236}">
                  <a16:creationId xmlns:a16="http://schemas.microsoft.com/office/drawing/2014/main" id="{37355EB0-BE5C-AA86-28AC-3C94D04CA550}"/>
                </a:ext>
              </a:extLst>
            </p:cNvPr>
            <p:cNvSpPr txBox="1"/>
            <p:nvPr/>
          </p:nvSpPr>
          <p:spPr>
            <a:xfrm>
              <a:off x="567131" y="435637"/>
              <a:ext cx="19484360" cy="2769518"/>
            </a:xfrm>
            <a:prstGeom prst="rect">
              <a:avLst/>
            </a:prstGeom>
            <a:noFill/>
            <a:ln w="76200" cap="flat">
              <a:solidFill>
                <a:srgbClr val="ED220D"/>
              </a:solidFill>
              <a:prstDash val="solid"/>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algn="l">
                <a:defRPr>
                  <a:solidFill>
                    <a:srgbClr val="000000"/>
                  </a:solidFill>
                  <a:latin typeface="Menlo Regular"/>
                  <a:ea typeface="Menlo Regular"/>
                  <a:cs typeface="Menlo Regular"/>
                  <a:sym typeface="Menlo Regular"/>
                </a:defRPr>
              </a:pPr>
              <a:r>
                <a:rPr sz="1600" dirty="0"/>
                <a:t>  2:3   error    Expected { after 'if' condition              curly</a:t>
              </a:r>
            </a:p>
            <a:p>
              <a:pPr algn="l">
                <a:defRPr>
                  <a:solidFill>
                    <a:srgbClr val="000000"/>
                  </a:solidFill>
                  <a:latin typeface="Menlo Regular"/>
                  <a:ea typeface="Menlo Regular"/>
                  <a:cs typeface="Menlo Regular"/>
                  <a:sym typeface="Menlo Regular"/>
                </a:defRPr>
              </a:pPr>
              <a:r>
                <a:rPr sz="1600" dirty="0"/>
                <a:t>  3:5   error    Expected no </a:t>
              </a:r>
              <a:r>
                <a:rPr sz="1600" dirty="0" err="1"/>
                <a:t>linebreak</a:t>
              </a:r>
              <a:r>
                <a:rPr sz="1600" dirty="0"/>
                <a:t> before this statement  </a:t>
              </a:r>
              <a:r>
                <a:rPr sz="1600" dirty="0" err="1"/>
                <a:t>nonblock</a:t>
              </a:r>
              <a:r>
                <a:rPr sz="1600" dirty="0"/>
                <a:t>-statement-body-position</a:t>
              </a:r>
            </a:p>
            <a:p>
              <a:pPr algn="l">
                <a:defRPr>
                  <a:solidFill>
                    <a:srgbClr val="000000"/>
                  </a:solidFill>
                  <a:latin typeface="Menlo Regular"/>
                  <a:ea typeface="Menlo Regular"/>
                  <a:cs typeface="Menlo Regular"/>
                  <a:sym typeface="Menlo Regular"/>
                </a:defRPr>
              </a:pPr>
              <a:r>
                <a:rPr sz="1600" dirty="0"/>
                <a:t>  3:5   error    Unary operator '++' used                     no-</a:t>
              </a:r>
              <a:r>
                <a:rPr sz="1600" dirty="0" err="1"/>
                <a:t>plusplus</a:t>
              </a:r>
              <a:endParaRPr sz="1600" dirty="0"/>
            </a:p>
            <a:p>
              <a:pPr algn="l">
                <a:defRPr>
                  <a:solidFill>
                    <a:srgbClr val="000000"/>
                  </a:solidFill>
                  <a:latin typeface="Menlo Regular"/>
                  <a:ea typeface="Menlo Regular"/>
                  <a:cs typeface="Menlo Regular"/>
                  <a:sym typeface="Menlo Regular"/>
                </a:defRPr>
              </a:pPr>
              <a:r>
                <a:rPr sz="1600" dirty="0"/>
                <a:t>  3:5   error    Assignment to function parameter 'x'         no-param-reassign</a:t>
              </a:r>
            </a:p>
            <a:p>
              <a:pPr algn="l">
                <a:defRPr>
                  <a:solidFill>
                    <a:srgbClr val="000000"/>
                  </a:solidFill>
                  <a:latin typeface="Menlo Regular"/>
                  <a:ea typeface="Menlo Regular"/>
                  <a:cs typeface="Menlo Regular"/>
                  <a:sym typeface="Menlo Regular"/>
                </a:defRPr>
              </a:pPr>
              <a:r>
                <a:rPr sz="1600" dirty="0"/>
                <a:t>  4:3   error    Assignment to function parameter 'x'         no-param-reassign</a:t>
              </a:r>
            </a:p>
            <a:p>
              <a:pPr algn="l">
                <a:defRPr>
                  <a:solidFill>
                    <a:srgbClr val="000000"/>
                  </a:solidFill>
                  <a:latin typeface="Menlo Regular"/>
                  <a:ea typeface="Menlo Regular"/>
                  <a:cs typeface="Menlo Regular"/>
                  <a:sym typeface="Menlo Regular"/>
                </a:defRPr>
              </a:pPr>
              <a:r>
                <a:rPr sz="1600" dirty="0"/>
                <a:t>  5:3   error    Assignment to function parameter 'x'         no-param-reassign</a:t>
              </a:r>
            </a:p>
          </p:txBody>
        </p:sp>
        <p:sp>
          <p:nvSpPr>
            <p:cNvPr id="8" name="Software engineering tools to the rescue!">
              <a:extLst>
                <a:ext uri="{FF2B5EF4-FFF2-40B4-BE49-F238E27FC236}">
                  <a16:creationId xmlns:a16="http://schemas.microsoft.com/office/drawing/2014/main" id="{CF221AC4-F6ED-3796-EDAC-9E3CFFB45F7C}"/>
                </a:ext>
              </a:extLst>
            </p:cNvPr>
            <p:cNvSpPr txBox="1"/>
            <p:nvPr/>
          </p:nvSpPr>
          <p:spPr>
            <a:xfrm>
              <a:off x="115129" y="-449342"/>
              <a:ext cx="7524648" cy="665403"/>
            </a:xfrm>
            <a:prstGeom prst="rect">
              <a:avLst/>
            </a:prstGeom>
            <a:solidFill>
              <a:srgbClr val="ED220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rPr sz="1800" dirty="0"/>
                <a:t>Software engineering tools to the rescue!</a:t>
              </a:r>
            </a:p>
          </p:txBody>
        </p:sp>
      </p:grpSp>
    </p:spTree>
    <p:extLst>
      <p:ext uri="{BB962C8B-B14F-4D97-AF65-F5344CB8AC3E}">
        <p14:creationId xmlns:p14="http://schemas.microsoft.com/office/powerpoint/2010/main" val="283943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2BDC5-5FF0-1A45-B80B-94E69B7B3547}"/>
              </a:ext>
            </a:extLst>
          </p:cNvPr>
          <p:cNvSpPr>
            <a:spLocks noGrp="1"/>
          </p:cNvSpPr>
          <p:nvPr>
            <p:ph type="title"/>
          </p:nvPr>
        </p:nvSpPr>
        <p:spPr/>
        <p:txBody>
          <a:bodyPr/>
          <a:lstStyle/>
          <a:p>
            <a:r>
              <a:rPr lang="en-US" dirty="0"/>
              <a:t>Linters Enforce Basic Readability Rules</a:t>
            </a:r>
          </a:p>
        </p:txBody>
      </p:sp>
      <p:sp>
        <p:nvSpPr>
          <p:cNvPr id="4" name="Slide Number Placeholder 3">
            <a:extLst>
              <a:ext uri="{FF2B5EF4-FFF2-40B4-BE49-F238E27FC236}">
                <a16:creationId xmlns:a16="http://schemas.microsoft.com/office/drawing/2014/main" id="{DE87D88B-5FBB-EA5F-BD3C-7FADEF034371}"/>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9" name="function anotherExample(value: number): void {…">
            <a:extLst>
              <a:ext uri="{FF2B5EF4-FFF2-40B4-BE49-F238E27FC236}">
                <a16:creationId xmlns:a16="http://schemas.microsoft.com/office/drawing/2014/main" id="{37A2879C-30D2-2436-AB73-CA269B5307FF}"/>
              </a:ext>
            </a:extLst>
          </p:cNvPr>
          <p:cNvSpPr txBox="1"/>
          <p:nvPr/>
        </p:nvSpPr>
        <p:spPr>
          <a:xfrm>
            <a:off x="1329291" y="1605437"/>
            <a:ext cx="9335889" cy="43345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228600" indent="-228600" algn="l" defTabSz="457200">
              <a:buSzPct val="100000"/>
              <a:buAutoNum type="arabicPeriod"/>
              <a:defRPr sz="2500">
                <a:solidFill>
                  <a:srgbClr val="000000"/>
                </a:solidFill>
                <a:latin typeface="Courier"/>
                <a:ea typeface="Courier"/>
                <a:cs typeface="Courier"/>
                <a:sym typeface="Courier"/>
              </a:defRPr>
            </a:pPr>
            <a:r>
              <a:rPr b="1" dirty="0">
                <a:solidFill>
                  <a:srgbClr val="011480"/>
                </a:solidFill>
              </a:rPr>
              <a:t>function </a:t>
            </a:r>
            <a:r>
              <a:rPr dirty="0" err="1"/>
              <a:t>anotherExample</a:t>
            </a:r>
            <a:r>
              <a:rPr dirty="0"/>
              <a:t>(value: </a:t>
            </a:r>
            <a:r>
              <a:rPr b="1" dirty="0">
                <a:solidFill>
                  <a:srgbClr val="011480"/>
                </a:solidFill>
              </a:rPr>
              <a:t>number</a:t>
            </a:r>
            <a:r>
              <a:rPr dirty="0"/>
              <a:t>): </a:t>
            </a:r>
            <a:r>
              <a:rPr b="1" dirty="0">
                <a:solidFill>
                  <a:srgbClr val="011480"/>
                </a:solidFill>
              </a:rPr>
              <a:t>void </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switch </a:t>
            </a:r>
            <a:r>
              <a:rPr dirty="0"/>
              <a:t>(value) {</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1</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case </a:t>
            </a:r>
            <a:r>
              <a:rPr b="0" dirty="0">
                <a:solidFill>
                  <a:srgbClr val="0432FF"/>
                </a:solidFill>
              </a:rPr>
              <a:t>2</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doSomethingElse</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b="1" dirty="0">
                <a:solidFill>
                  <a:srgbClr val="011480"/>
                </a:solidFill>
              </a:rPr>
              <a:t>break</a:t>
            </a:r>
            <a:r>
              <a:rPr dirty="0"/>
              <a:t>;</a:t>
            </a:r>
          </a:p>
          <a:p>
            <a:pPr marL="228600" indent="-228600" algn="l" defTabSz="457200">
              <a:buSzPct val="100000"/>
              <a:buAutoNum type="arabicPeriod"/>
              <a:defRPr sz="2500" b="1">
                <a:solidFill>
                  <a:srgbClr val="011480"/>
                </a:solidFill>
                <a:latin typeface="Courier"/>
                <a:ea typeface="Courier"/>
                <a:cs typeface="Courier"/>
                <a:sym typeface="Courier"/>
              </a:defRPr>
            </a:pPr>
            <a:r>
              <a:rPr b="0" dirty="0">
                <a:solidFill>
                  <a:srgbClr val="000000"/>
                </a:solidFill>
              </a:rPr>
              <a:t>    </a:t>
            </a:r>
            <a:r>
              <a:rPr dirty="0"/>
              <a:t>default</a:t>
            </a:r>
            <a:r>
              <a:rPr b="0" dirty="0">
                <a:solidFill>
                  <a:srgbClr val="000000"/>
                </a:solidFill>
              </a:rPr>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r>
              <a:rPr dirty="0" err="1"/>
              <a:t>doDefaultThing</a:t>
            </a:r>
            <a:r>
              <a:rPr dirty="0"/>
              <a:t>();</a:t>
            </a:r>
          </a:p>
          <a:p>
            <a:pPr marL="228600" indent="-228600" algn="l" defTabSz="457200">
              <a:buSzPct val="100000"/>
              <a:buAutoNum type="arabicPeriod"/>
              <a:defRPr sz="2500">
                <a:solidFill>
                  <a:srgbClr val="000000"/>
                </a:solidFill>
                <a:latin typeface="Courier"/>
                <a:ea typeface="Courier"/>
                <a:cs typeface="Courier"/>
                <a:sym typeface="Courier"/>
              </a:defRPr>
            </a:pPr>
            <a:r>
              <a:rPr dirty="0"/>
              <a:t>  }</a:t>
            </a:r>
          </a:p>
          <a:p>
            <a:pPr marL="228600" indent="-228600" algn="l" defTabSz="457200">
              <a:buSzPct val="100000"/>
              <a:buAutoNum type="arabicPeriod"/>
              <a:defRPr sz="2500">
                <a:solidFill>
                  <a:srgbClr val="000000"/>
                </a:solidFill>
                <a:latin typeface="Courier"/>
                <a:ea typeface="Courier"/>
                <a:cs typeface="Courier"/>
                <a:sym typeface="Courier"/>
              </a:defRPr>
            </a:pPr>
            <a:r>
              <a:rPr dirty="0"/>
              <a:t>}</a:t>
            </a:r>
          </a:p>
        </p:txBody>
      </p:sp>
      <p:sp>
        <p:nvSpPr>
          <p:cNvPr id="10" name="5:5   error    Expected a 'break' statement before 'case'  no-fallthrough">
            <a:extLst>
              <a:ext uri="{FF2B5EF4-FFF2-40B4-BE49-F238E27FC236}">
                <a16:creationId xmlns:a16="http://schemas.microsoft.com/office/drawing/2014/main" id="{C9E17FBD-42FE-13F2-43B3-6560A54F785D}"/>
              </a:ext>
            </a:extLst>
          </p:cNvPr>
          <p:cNvSpPr txBox="1"/>
          <p:nvPr/>
        </p:nvSpPr>
        <p:spPr>
          <a:xfrm>
            <a:off x="640671" y="5976759"/>
            <a:ext cx="10713127" cy="379591"/>
          </a:xfrm>
          <a:prstGeom prst="rect">
            <a:avLst/>
          </a:prstGeom>
          <a:ln w="76200">
            <a:solidFill>
              <a:srgbClr val="ED220D"/>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defRPr>
                <a:latin typeface="Menlo Regular"/>
                <a:ea typeface="Menlo Regular"/>
                <a:cs typeface="Menlo Regular"/>
                <a:sym typeface="Menlo Regular"/>
              </a:defRPr>
            </a:lvl1pPr>
          </a:lstStyle>
          <a:p>
            <a:r>
              <a:t>  5:5   error    Expected a 'break' statement before 'case'  no-fallthrough</a:t>
            </a:r>
          </a:p>
        </p:txBody>
      </p:sp>
    </p:spTree>
    <p:extLst>
      <p:ext uri="{BB962C8B-B14F-4D97-AF65-F5344CB8AC3E}">
        <p14:creationId xmlns:p14="http://schemas.microsoft.com/office/powerpoint/2010/main" val="415527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burnt machine with open doors&#10;&#10;Photo by Jonathan Bell 2008/creative commons BY-SA">
            <a:extLst>
              <a:ext uri="{FF2B5EF4-FFF2-40B4-BE49-F238E27FC236}">
                <a16:creationId xmlns:a16="http://schemas.microsoft.com/office/drawing/2014/main" id="{A1FF726F-BA06-767F-CEFE-667A79203779}"/>
              </a:ext>
            </a:extLst>
          </p:cNvPr>
          <p:cNvPicPr>
            <a:picLocks noChangeAspect="1"/>
          </p:cNvPicPr>
          <p:nvPr/>
        </p:nvPicPr>
        <p:blipFill rotWithShape="1">
          <a:blip r:embed="rId3">
            <a:extLst>
              <a:ext uri="{28A0092B-C50C-407E-A947-70E740481C1C}">
                <a14:useLocalDpi xmlns:a14="http://schemas.microsoft.com/office/drawing/2010/main" val="0"/>
              </a:ext>
            </a:extLst>
          </a:blip>
          <a:srcRect t="16461" b="36198"/>
          <a:stretch/>
        </p:blipFill>
        <p:spPr>
          <a:xfrm>
            <a:off x="2557409" y="0"/>
            <a:ext cx="966964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27AA3A2-EAB6-596F-2255-875AF82A857D}"/>
              </a:ext>
            </a:extLst>
          </p:cNvPr>
          <p:cNvSpPr>
            <a:spLocks noGrp="1"/>
          </p:cNvSpPr>
          <p:nvPr>
            <p:ph type="title"/>
          </p:nvPr>
        </p:nvSpPr>
        <p:spPr>
          <a:xfrm>
            <a:off x="838200" y="365125"/>
            <a:ext cx="3822189" cy="1899912"/>
          </a:xfrm>
        </p:spPr>
        <p:txBody>
          <a:bodyPr>
            <a:normAutofit/>
          </a:bodyPr>
          <a:lstStyle/>
          <a:p>
            <a:r>
              <a:rPr lang="en-US" sz="4000" dirty="0"/>
              <a:t>“Too Much Lint Causes Fires”</a:t>
            </a:r>
          </a:p>
        </p:txBody>
      </p:sp>
      <p:sp>
        <p:nvSpPr>
          <p:cNvPr id="10" name="Content Placeholder 9">
            <a:extLst>
              <a:ext uri="{FF2B5EF4-FFF2-40B4-BE49-F238E27FC236}">
                <a16:creationId xmlns:a16="http://schemas.microsoft.com/office/drawing/2014/main" id="{36CB5BE5-93DE-8C2B-D6A3-E52DB569DA7C}"/>
              </a:ext>
            </a:extLst>
          </p:cNvPr>
          <p:cNvSpPr>
            <a:spLocks noGrp="1"/>
          </p:cNvSpPr>
          <p:nvPr>
            <p:ph idx="1"/>
          </p:nvPr>
        </p:nvSpPr>
        <p:spPr>
          <a:xfrm>
            <a:off x="838200" y="2434201"/>
            <a:ext cx="3822189" cy="3742762"/>
          </a:xfrm>
        </p:spPr>
        <p:txBody>
          <a:bodyPr>
            <a:normAutofit/>
          </a:bodyPr>
          <a:lstStyle/>
          <a:p>
            <a:r>
              <a:rPr lang="en-US" sz="2000" dirty="0"/>
              <a:t>Linters have a configurable set of rules that can be checked cheaply and automatically</a:t>
            </a:r>
          </a:p>
          <a:p>
            <a:r>
              <a:rPr lang="en-US" sz="2000" dirty="0"/>
              <a:t>Configure and re-evaluate lint rules based on needs</a:t>
            </a:r>
          </a:p>
          <a:p>
            <a:r>
              <a:rPr lang="en-US" sz="2000" dirty="0"/>
              <a:t>Different projects and contexts might call for different rules</a:t>
            </a:r>
          </a:p>
          <a:p>
            <a:r>
              <a:rPr lang="en-US" sz="2000" dirty="0"/>
              <a:t>Linting rules can not be defined for </a:t>
            </a:r>
            <a:r>
              <a:rPr lang="en-US" sz="2000" i="1" dirty="0"/>
              <a:t>all</a:t>
            </a:r>
            <a:r>
              <a:rPr lang="en-US" sz="2000" dirty="0"/>
              <a:t> readability best-practices</a:t>
            </a:r>
          </a:p>
        </p:txBody>
      </p:sp>
      <p:sp>
        <p:nvSpPr>
          <p:cNvPr id="4" name="Slide Number Placeholder 3">
            <a:extLst>
              <a:ext uri="{FF2B5EF4-FFF2-40B4-BE49-F238E27FC236}">
                <a16:creationId xmlns:a16="http://schemas.microsoft.com/office/drawing/2014/main" id="{471BBBF4-699B-7845-F136-7B57C13C4FB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14</a:t>
            </a:fld>
            <a:endParaRPr lang="en-US">
              <a:solidFill>
                <a:srgbClr val="FFFFFF"/>
              </a:solidFill>
            </a:endParaRPr>
          </a:p>
        </p:txBody>
      </p:sp>
    </p:spTree>
    <p:extLst>
      <p:ext uri="{BB962C8B-B14F-4D97-AF65-F5344CB8AC3E}">
        <p14:creationId xmlns:p14="http://schemas.microsoft.com/office/powerpoint/2010/main" val="8305616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15</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lnSpcReduction="1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a:t>
            </a:r>
          </a:p>
          <a:p>
            <a:r>
              <a:rPr lang="en-US" dirty="0"/>
              <a:t>Accessing long-term memory is much slower</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16</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Holds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The </a:t>
            </a:r>
            <a:r>
              <a:rPr lang="en-US" i="1" dirty="0"/>
              <a:t>number</a:t>
            </a:r>
            <a:r>
              <a:rPr lang="en-US" dirty="0"/>
              <a:t> of chunks in STM is fixed, but chunks might be different size!</a:t>
            </a:r>
          </a:p>
          <a:p>
            <a:r>
              <a:rPr lang="en-US" dirty="0"/>
              <a:t>Memory retention is relative to concepts you already have</a:t>
            </a:r>
          </a:p>
          <a:p>
            <a:r>
              <a:rPr lang="en-US" dirty="0"/>
              <a:t>Which of these sequences is easier to remember?</a:t>
            </a:r>
          </a:p>
          <a:p>
            <a:pPr lvl="1"/>
            <a:r>
              <a:rPr lang="en-US" dirty="0"/>
              <a:t>10, 20, 30, 40, 50, 60, 70, 80</a:t>
            </a:r>
          </a:p>
          <a:p>
            <a:pPr lvl="1"/>
            <a:r>
              <a:rPr lang="en-US" dirty="0"/>
              <a:t>50, 30, 60, 20, 80, 10, 40, 70</a:t>
            </a:r>
          </a:p>
          <a:p>
            <a:endParaRPr lang="en-US" dirty="0"/>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8649304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lstStyle/>
          <a:p>
            <a:r>
              <a:rPr lang="en-US"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19</a:t>
            </a:fld>
            <a:endParaRPr lang="en-US">
              <a:sym typeface="Helvetica Neue"/>
            </a:endParaRPr>
          </a:p>
        </p:txBody>
      </p:sp>
      <p:sp>
        <p:nvSpPr>
          <p:cNvPr id="5" name="Rectangle 4">
            <a:extLst>
              <a:ext uri="{FF2B5EF4-FFF2-40B4-BE49-F238E27FC236}">
                <a16:creationId xmlns:a16="http://schemas.microsoft.com/office/drawing/2014/main" id="{BE237715-0D80-47DC-8219-FE3B73352717}"/>
              </a:ext>
            </a:extLst>
          </p:cNvPr>
          <p:cNvSpPr/>
          <p:nvPr/>
        </p:nvSpPr>
        <p:spPr>
          <a:xfrm>
            <a:off x="838200" y="5424124"/>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7129AFE6-2303-4CE4-8200-A004DD436F97}"/>
              </a:ext>
            </a:extLst>
          </p:cNvPr>
          <p:cNvSpPr/>
          <p:nvPr/>
        </p:nvSpPr>
        <p:spPr>
          <a:xfrm>
            <a:off x="838200" y="1852361"/>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2230315" y="2836014"/>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838199" y="3638242"/>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2230315" y="4621895"/>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autoUpdateAnimBg="0"/>
      <p:bldP spid="8" grpId="0"/>
      <p:bldP spid="9"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Reduce Cognitive Load</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688251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use </a:t>
            </a:r>
            <a:r>
              <a:rPr lang="en-US" dirty="0">
                <a:hlinkClick r:id="rId3"/>
              </a:rPr>
              <a:t>our naming policies</a:t>
            </a:r>
            <a:r>
              <a:rPr lang="en-US" dirty="0"/>
              <a:t> (upcoming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3876617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22</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23</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lstStyle/>
          <a:p>
            <a:r>
              <a:rPr lang="en-US"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17796263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200" y="1500160"/>
            <a:ext cx="6743700"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26</a:t>
            </a:fld>
            <a:endParaRPr lang="en-US"/>
          </a:p>
        </p:txBody>
      </p:sp>
      <p:sp>
        <p:nvSpPr>
          <p:cNvPr id="6" name="Rectangle 5">
            <a:extLst>
              <a:ext uri="{FF2B5EF4-FFF2-40B4-BE49-F238E27FC236}">
                <a16:creationId xmlns:a16="http://schemas.microsoft.com/office/drawing/2014/main" id="{0B3A1B4F-23B2-E8C0-2DC8-5D94872DFF82}"/>
              </a:ext>
            </a:extLst>
          </p:cNvPr>
          <p:cNvSpPr/>
          <p:nvPr/>
        </p:nvSpPr>
        <p:spPr>
          <a:xfrm>
            <a:off x="7302500" y="5220467"/>
            <a:ext cx="5406483"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7" name="Rectangle 6">
            <a:extLst>
              <a:ext uri="{FF2B5EF4-FFF2-40B4-BE49-F238E27FC236}">
                <a16:creationId xmlns:a16="http://schemas.microsoft.com/office/drawing/2014/main" id="{53E4D8E2-A4C1-0C88-32DF-FB6C2A59D0D2}"/>
              </a:ext>
            </a:extLst>
          </p:cNvPr>
          <p:cNvSpPr/>
          <p:nvPr/>
        </p:nvSpPr>
        <p:spPr>
          <a:xfrm>
            <a:off x="7302500" y="1648704"/>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sp>
        <p:nvSpPr>
          <p:cNvPr id="8" name="AutoShape 4">
            <a:extLst>
              <a:ext uri="{FF2B5EF4-FFF2-40B4-BE49-F238E27FC236}">
                <a16:creationId xmlns:a16="http://schemas.microsoft.com/office/drawing/2014/main" id="{9BFC69D8-5B7B-C567-525C-D4945076E198}"/>
              </a:ext>
            </a:extLst>
          </p:cNvPr>
          <p:cNvSpPr>
            <a:spLocks/>
          </p:cNvSpPr>
          <p:nvPr/>
        </p:nvSpPr>
        <p:spPr bwMode="auto">
          <a:xfrm rot="10800000" flipH="1">
            <a:off x="8694615" y="2632357"/>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9" name="Rectangle 8">
            <a:extLst>
              <a:ext uri="{FF2B5EF4-FFF2-40B4-BE49-F238E27FC236}">
                <a16:creationId xmlns:a16="http://schemas.microsoft.com/office/drawing/2014/main" id="{88BBC169-2BF9-28D9-E161-0981BAF6AC96}"/>
              </a:ext>
            </a:extLst>
          </p:cNvPr>
          <p:cNvSpPr/>
          <p:nvPr/>
        </p:nvSpPr>
        <p:spPr>
          <a:xfrm>
            <a:off x="7302499" y="3434585"/>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sp>
        <p:nvSpPr>
          <p:cNvPr id="10" name="AutoShape 4">
            <a:extLst>
              <a:ext uri="{FF2B5EF4-FFF2-40B4-BE49-F238E27FC236}">
                <a16:creationId xmlns:a16="http://schemas.microsoft.com/office/drawing/2014/main" id="{F3FC8B03-793A-0393-5BAE-9AFC2771E3DE}"/>
              </a:ext>
            </a:extLst>
          </p:cNvPr>
          <p:cNvSpPr>
            <a:spLocks/>
          </p:cNvSpPr>
          <p:nvPr/>
        </p:nvSpPr>
        <p:spPr bwMode="auto">
          <a:xfrm rot="10800000" flipH="1">
            <a:off x="8694615" y="4418238"/>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60395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1" fill="hold" grpId="0" nodeType="click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wipe(up)">
                                      <p:cBhvr>
                                        <p:cTn id="16" dur="500"/>
                                        <p:tgtEl>
                                          <p:spTgt spid="10"/>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animBg="1" autoUpdateAnimBg="0"/>
      <p:bldP spid="9" grpId="0"/>
      <p:bldP spid="10" grpId="0" animBg="1" autoUpdateAnimBg="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27</a:t>
            </a:fld>
            <a:endParaRPr lang="en-US"/>
          </a:p>
        </p:txBody>
      </p:sp>
      <p:sp>
        <p:nvSpPr>
          <p:cNvPr id="10" name="TextBox 9">
            <a:extLst>
              <a:ext uri="{FF2B5EF4-FFF2-40B4-BE49-F238E27FC236}">
                <a16:creationId xmlns:a16="http://schemas.microsoft.com/office/drawing/2014/main" id="{04363A5E-2D3F-45C1-480F-28CB0A26BF22}"/>
              </a:ext>
            </a:extLst>
          </p:cNvPr>
          <p:cNvSpPr txBox="1"/>
          <p:nvPr/>
        </p:nvSpPr>
        <p:spPr>
          <a:xfrm>
            <a:off x="1213173" y="1587926"/>
            <a:ext cx="8769027" cy="4524315"/>
          </a:xfrm>
          <a:prstGeom prst="rect">
            <a:avLst/>
          </a:prstGeom>
          <a:no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000000"/>
                </a:solidFill>
                <a:effectLst/>
                <a:latin typeface="Menlo" panose="020B0609030804020204" pitchFamily="49" charset="0"/>
              </a:rPr>
              <a:t>type Sensor = {</a:t>
            </a:r>
          </a:p>
          <a:p>
            <a:r>
              <a:rPr lang="en-US" dirty="0">
                <a:solidFill>
                  <a:srgbClr val="000000"/>
                </a:solidFill>
                <a:effectLst/>
                <a:latin typeface="Menlo" panose="020B0609030804020204" pitchFamily="49" charset="0"/>
              </a:rPr>
              <a:t>    location: </a:t>
            </a:r>
            <a:r>
              <a:rPr lang="en-US" dirty="0" err="1">
                <a:solidFill>
                  <a:srgbClr val="000000"/>
                </a:solidFill>
                <a:effectLst/>
                <a:latin typeface="Menlo" panose="020B0609030804020204" pitchFamily="49" charset="0"/>
              </a:rPr>
              <a:t>SensorLocation</a:t>
            </a: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    current: Temperature</a:t>
            </a:r>
          </a:p>
          <a:p>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type Temperature = {</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degreesFahrenheit</a:t>
            </a:r>
            <a:r>
              <a:rPr lang="en-US" dirty="0">
                <a:solidFill>
                  <a:srgbClr val="000000"/>
                </a:solidFill>
                <a:effectLst/>
                <a:latin typeface="Menlo" panose="020B0609030804020204" pitchFamily="49" charset="0"/>
              </a:rPr>
              <a:t>: number</a:t>
            </a:r>
          </a:p>
          <a:p>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dirty="0">
                <a:solidFill>
                  <a:srgbClr val="000000"/>
                </a:solidFill>
                <a:effectLst/>
                <a:latin typeface="Menlo" panose="020B0609030804020204" pitchFamily="49" charset="0"/>
              </a:rPr>
              <a:t>type </a:t>
            </a:r>
            <a:r>
              <a:rPr lang="en-US" dirty="0" err="1">
                <a:solidFill>
                  <a:srgbClr val="000000"/>
                </a:solidFill>
                <a:effectLst/>
                <a:latin typeface="Menlo" panose="020B0609030804020204" pitchFamily="49" charset="0"/>
              </a:rPr>
              <a:t>SensorLocation</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"Basement"</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"Bathroom"</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"Kitchen"</a:t>
            </a:r>
            <a:r>
              <a:rPr lang="en-US" dirty="0">
                <a:solidFill>
                  <a:srgbClr val="000000"/>
                </a:solidFill>
                <a:effectLst/>
                <a:latin typeface="Menlo" panose="020B0609030804020204" pitchFamily="49" charset="0"/>
              </a:rPr>
              <a:t>;</a:t>
            </a:r>
          </a:p>
          <a:p>
            <a:br>
              <a:rPr lang="en-US" dirty="0">
                <a:solidFill>
                  <a:srgbClr val="000000"/>
                </a:solidFill>
                <a:effectLst/>
                <a:latin typeface="Menlo" panose="020B0609030804020204" pitchFamily="49" charset="0"/>
              </a:rPr>
            </a:br>
            <a:endParaRPr lang="en-US" dirty="0">
              <a:solidFill>
                <a:srgbClr val="000000"/>
              </a:solidFill>
              <a:effectLst/>
              <a:latin typeface="Menlo" panose="020B0609030804020204" pitchFamily="49" charset="0"/>
            </a:endParaRPr>
          </a:p>
          <a:p>
            <a:r>
              <a:rPr lang="en-US" b="1" dirty="0">
                <a:solidFill>
                  <a:srgbClr val="9B2393"/>
                </a:solidFill>
                <a:effectLst/>
                <a:latin typeface="Menlo" panose="020B0609030804020204" pitchFamily="49" charset="0"/>
              </a:rPr>
              <a:t>let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bathroomTemperatureSensor</a:t>
            </a:r>
            <a:r>
              <a:rPr lang="en-US" dirty="0">
                <a:solidFill>
                  <a:srgbClr val="000000"/>
                </a:solidFill>
                <a:effectLst/>
                <a:latin typeface="Menlo" panose="020B0609030804020204" pitchFamily="49" charset="0"/>
              </a:rPr>
              <a:t> : Sensor;</a:t>
            </a:r>
          </a:p>
          <a:p>
            <a:r>
              <a:rPr lang="en-US" dirty="0" err="1">
                <a:solidFill>
                  <a:srgbClr val="000000"/>
                </a:solidFill>
                <a:effectLst/>
                <a:latin typeface="Menlo" panose="020B0609030804020204" pitchFamily="49" charset="0"/>
              </a:rPr>
              <a:t>bathroomTemperatureSensor.location</a:t>
            </a:r>
            <a:r>
              <a:rPr lang="en-US" dirty="0">
                <a:solidFill>
                  <a:srgbClr val="000000"/>
                </a:solidFill>
                <a:effectLst/>
                <a:latin typeface="Menlo" panose="020B0609030804020204" pitchFamily="49" charset="0"/>
              </a:rPr>
              <a:t> = </a:t>
            </a:r>
            <a:r>
              <a:rPr lang="en-US" dirty="0">
                <a:solidFill>
                  <a:srgbClr val="C41A16"/>
                </a:solidFill>
                <a:effectLst/>
                <a:latin typeface="Menlo" panose="020B0609030804020204" pitchFamily="49" charset="0"/>
              </a:rPr>
              <a:t>"Bathroom"</a:t>
            </a:r>
            <a:endParaRPr lang="en-US" dirty="0">
              <a:solidFill>
                <a:srgbClr val="000000"/>
              </a:solidFill>
              <a:effectLst/>
              <a:latin typeface="Menlo" panose="020B0609030804020204" pitchFamily="49" charset="0"/>
            </a:endParaRPr>
          </a:p>
        </p:txBody>
      </p:sp>
    </p:spTree>
    <p:extLst>
      <p:ext uri="{BB962C8B-B14F-4D97-AF65-F5344CB8AC3E}">
        <p14:creationId xmlns:p14="http://schemas.microsoft.com/office/powerpoint/2010/main" val="919701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28</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6096001" y="2335596"/>
            <a:ext cx="5943204" cy="92333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1" dirty="0">
                <a:solidFill>
                  <a:srgbClr val="9B2393"/>
                </a:solidFill>
                <a:effectLst/>
                <a:latin typeface="Menlo" panose="020B0609030804020204" pitchFamily="49" charset="0"/>
              </a:rPr>
              <a:t>let</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bathroomTemperatureSensor</a:t>
            </a:r>
            <a:r>
              <a:rPr lang="en-US" dirty="0">
                <a:solidFill>
                  <a:srgbClr val="000000"/>
                </a:solidFill>
                <a:effectLst/>
                <a:latin typeface="Menlo" panose="020B0609030804020204" pitchFamily="49" charset="0"/>
              </a:rPr>
              <a:t> : Sensor;</a:t>
            </a:r>
          </a:p>
          <a:p>
            <a:r>
              <a:rPr lang="en-US" dirty="0" err="1">
                <a:solidFill>
                  <a:srgbClr val="000000"/>
                </a:solidFill>
                <a:effectLst/>
                <a:latin typeface="Menlo" panose="020B0609030804020204" pitchFamily="49" charset="0"/>
              </a:rPr>
              <a:t>bathroomTemperatureSensor</a:t>
            </a:r>
            <a:endParaRPr lang="en-US" dirty="0">
              <a:solidFill>
                <a:srgbClr val="000000"/>
              </a:solidFill>
              <a:effectLst/>
              <a:latin typeface="Menlo" panose="020B0609030804020204" pitchFamily="49" charset="0"/>
            </a:endParaRPr>
          </a:p>
          <a:p>
            <a:r>
              <a:rPr lang="en-US" dirty="0">
                <a:solidFill>
                  <a:srgbClr val="000000"/>
                </a:solidFill>
                <a:latin typeface="Menlo" panose="020B0609030804020204" pitchFamily="49" charset="0"/>
              </a:rPr>
              <a:t>	</a:t>
            </a:r>
            <a:r>
              <a:rPr lang="en-US" dirty="0">
                <a:solidFill>
                  <a:srgbClr val="000000"/>
                </a:solidFill>
                <a:effectLst/>
                <a:latin typeface="Menlo" panose="020B0609030804020204" pitchFamily="49" charset="0"/>
              </a:rPr>
              <a:t>.location = </a:t>
            </a:r>
            <a:r>
              <a:rPr lang="en-US" dirty="0">
                <a:solidFill>
                  <a:srgbClr val="C41A16"/>
                </a:solidFill>
                <a:effectLst/>
                <a:latin typeface="Menlo" panose="020B0609030804020204" pitchFamily="49" charset="0"/>
              </a:rPr>
              <a:t>"Bathroom"</a:t>
            </a:r>
            <a:endParaRPr lang="en-US" dirty="0">
              <a:solidFill>
                <a:srgbClr val="000000"/>
              </a:solidFill>
              <a:effectLst/>
              <a:latin typeface="Menlo" panose="020B0609030804020204" pitchFamily="49" charset="0"/>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85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a:t>Software systems must be comprehensible by humans</a:t>
            </a:r>
          </a:p>
          <a:p>
            <a:r>
              <a:rPr lang="en-US" altLang="en-US"/>
              <a:t>Which humans?</a:t>
            </a:r>
          </a:p>
          <a:p>
            <a:pPr lvl="1"/>
            <a:r>
              <a:rPr lang="en-US" altLang="en-US"/>
              <a:t>The other members of your team</a:t>
            </a:r>
          </a:p>
          <a:p>
            <a:pPr lvl="1"/>
            <a:r>
              <a:rPr lang="en-US" altLang="en-US"/>
              <a:t>The folks who will maintain and modify your system</a:t>
            </a:r>
          </a:p>
          <a:p>
            <a:pPr lvl="1"/>
            <a:r>
              <a:rPr lang="en-US" altLang="en-US"/>
              <a:t>Management</a:t>
            </a:r>
          </a:p>
          <a:p>
            <a:pPr lvl="1"/>
            <a:r>
              <a:rPr lang="en-US" altLang="en-US"/>
              <a:t>Your clients</a:t>
            </a:r>
          </a:p>
          <a:p>
            <a:pPr lvl="1"/>
            <a:r>
              <a:rPr lang="en-US" altLang="en-US"/>
              <a:t>and ...</a:t>
            </a:r>
          </a:p>
          <a:p>
            <a:pPr lvl="1"/>
            <a:r>
              <a:rPr lang="en-US" altLang="en-US"/>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30</a:t>
            </a:fld>
            <a:endParaRPr lang="en-US"/>
          </a:p>
        </p:txBody>
      </p:sp>
    </p:spTree>
    <p:extLst>
      <p:ext uri="{BB962C8B-B14F-4D97-AF65-F5344CB8AC3E}">
        <p14:creationId xmlns:p14="http://schemas.microsoft.com/office/powerpoint/2010/main" val="38372671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31</a:t>
            </a:fld>
            <a:endParaRPr lang="en-US"/>
          </a:p>
        </p:txBody>
      </p:sp>
      <p:sp>
        <p:nvSpPr>
          <p:cNvPr id="5" name="TextBox 4">
            <a:extLst>
              <a:ext uri="{FF2B5EF4-FFF2-40B4-BE49-F238E27FC236}">
                <a16:creationId xmlns:a16="http://schemas.microsoft.com/office/drawing/2014/main" id="{1B5900A0-69BE-A00F-87BB-E59BF17CAAE7}"/>
              </a:ext>
            </a:extLst>
          </p:cNvPr>
          <p:cNvSpPr txBox="1"/>
          <p:nvPr/>
        </p:nvSpPr>
        <p:spPr>
          <a:xfrm>
            <a:off x="9506436" y="2387491"/>
            <a:ext cx="1828152" cy="132556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74C7B765-7E0D-EF9E-1289-387B3E6754C3}"/>
              </a:ext>
            </a:extLst>
          </p:cNvPr>
          <p:cNvSpPr txBox="1"/>
          <p:nvPr/>
        </p:nvSpPr>
        <p:spPr>
          <a:xfrm>
            <a:off x="9506436" y="2512904"/>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7" name="TextBox 6">
            <a:extLst>
              <a:ext uri="{FF2B5EF4-FFF2-40B4-BE49-F238E27FC236}">
                <a16:creationId xmlns:a16="http://schemas.microsoft.com/office/drawing/2014/main" id="{19359927-A045-7FFA-06ED-8B9C1A5A41D7}"/>
              </a:ext>
            </a:extLst>
          </p:cNvPr>
          <p:cNvSpPr txBox="1"/>
          <p:nvPr/>
        </p:nvSpPr>
        <p:spPr>
          <a:xfrm>
            <a:off x="9506436" y="286374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isValidMove</a:t>
            </a:r>
            <a:endParaRPr lang="en-US" dirty="0">
              <a:solidFill>
                <a:schemeClr val="tx1"/>
              </a:solidFill>
            </a:endParaRPr>
          </a:p>
        </p:txBody>
      </p:sp>
      <p:sp>
        <p:nvSpPr>
          <p:cNvPr id="8" name="TextBox 7">
            <a:extLst>
              <a:ext uri="{FF2B5EF4-FFF2-40B4-BE49-F238E27FC236}">
                <a16:creationId xmlns:a16="http://schemas.microsoft.com/office/drawing/2014/main" id="{D1984B16-390C-B6C6-C4C7-94DD855493AD}"/>
              </a:ext>
            </a:extLst>
          </p:cNvPr>
          <p:cNvSpPr txBox="1"/>
          <p:nvPr/>
        </p:nvSpPr>
        <p:spPr>
          <a:xfrm>
            <a:off x="9506436" y="321457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isWinningMove</a:t>
            </a:r>
            <a:endParaRPr lang="en-US" dirty="0">
              <a:solidFill>
                <a:schemeClr val="tx1"/>
              </a:solidFill>
            </a:endParaRPr>
          </a:p>
        </p:txBody>
      </p:sp>
      <p:sp>
        <p:nvSpPr>
          <p:cNvPr id="10" name="TextBox 9">
            <a:extLst>
              <a:ext uri="{FF2B5EF4-FFF2-40B4-BE49-F238E27FC236}">
                <a16:creationId xmlns:a16="http://schemas.microsoft.com/office/drawing/2014/main" id="{B59C44F0-906F-197F-455E-C83C3F55D6C8}"/>
              </a:ext>
            </a:extLst>
          </p:cNvPr>
          <p:cNvSpPr txBox="1"/>
          <p:nvPr/>
        </p:nvSpPr>
        <p:spPr>
          <a:xfrm>
            <a:off x="9506436" y="4563434"/>
            <a:ext cx="1828152" cy="1966954"/>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1" name="TextBox 10">
            <a:extLst>
              <a:ext uri="{FF2B5EF4-FFF2-40B4-BE49-F238E27FC236}">
                <a16:creationId xmlns:a16="http://schemas.microsoft.com/office/drawing/2014/main" id="{43E6D75B-3839-BEC9-F3E5-166CCCD1E871}"/>
              </a:ext>
            </a:extLst>
          </p:cNvPr>
          <p:cNvSpPr txBox="1"/>
          <p:nvPr/>
        </p:nvSpPr>
        <p:spPr>
          <a:xfrm>
            <a:off x="9506436" y="4688847"/>
            <a:ext cx="1658143"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applyMove</a:t>
            </a:r>
            <a:endParaRPr lang="en-US" dirty="0">
              <a:solidFill>
                <a:schemeClr val="tx1"/>
              </a:solidFill>
            </a:endParaRPr>
          </a:p>
        </p:txBody>
      </p:sp>
      <p:sp>
        <p:nvSpPr>
          <p:cNvPr id="12" name="TextBox 11">
            <a:extLst>
              <a:ext uri="{FF2B5EF4-FFF2-40B4-BE49-F238E27FC236}">
                <a16:creationId xmlns:a16="http://schemas.microsoft.com/office/drawing/2014/main" id="{32B33E6E-9869-9484-F110-587F8AE9EFD9}"/>
              </a:ext>
            </a:extLst>
          </p:cNvPr>
          <p:cNvSpPr txBox="1"/>
          <p:nvPr/>
        </p:nvSpPr>
        <p:spPr>
          <a:xfrm>
            <a:off x="9506436" y="5039684"/>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4" name="TextBox 13">
            <a:extLst>
              <a:ext uri="{FF2B5EF4-FFF2-40B4-BE49-F238E27FC236}">
                <a16:creationId xmlns:a16="http://schemas.microsoft.com/office/drawing/2014/main" id="{B447C96F-AA8B-3CBB-EA28-3DAA768BC22F}"/>
              </a:ext>
            </a:extLst>
          </p:cNvPr>
          <p:cNvSpPr txBox="1"/>
          <p:nvPr/>
        </p:nvSpPr>
        <p:spPr>
          <a:xfrm>
            <a:off x="9506436" y="5390521"/>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5" name="TextBox 14">
            <a:extLst>
              <a:ext uri="{FF2B5EF4-FFF2-40B4-BE49-F238E27FC236}">
                <a16:creationId xmlns:a16="http://schemas.microsoft.com/office/drawing/2014/main" id="{67B7C900-C846-9C45-3754-DE26CB666916}"/>
              </a:ext>
            </a:extLst>
          </p:cNvPr>
          <p:cNvSpPr txBox="1"/>
          <p:nvPr/>
        </p:nvSpPr>
        <p:spPr>
          <a:xfrm>
            <a:off x="9506435" y="574135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6" name="TextBox 15">
            <a:extLst>
              <a:ext uri="{FF2B5EF4-FFF2-40B4-BE49-F238E27FC236}">
                <a16:creationId xmlns:a16="http://schemas.microsoft.com/office/drawing/2014/main" id="{50E9B799-370A-DFC8-7D32-DE9E47124764}"/>
              </a:ext>
            </a:extLst>
          </p:cNvPr>
          <p:cNvSpPr txBox="1"/>
          <p:nvPr/>
        </p:nvSpPr>
        <p:spPr>
          <a:xfrm>
            <a:off x="9506435" y="6093768"/>
            <a:ext cx="1658144" cy="35083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(some code)</a:t>
            </a:r>
          </a:p>
        </p:txBody>
      </p:sp>
      <p:sp>
        <p:nvSpPr>
          <p:cNvPr id="17" name="TextBox 16">
            <a:extLst>
              <a:ext uri="{FF2B5EF4-FFF2-40B4-BE49-F238E27FC236}">
                <a16:creationId xmlns:a16="http://schemas.microsoft.com/office/drawing/2014/main" id="{3BA733FD-F545-842A-44AA-CCC9E2DF50E5}"/>
              </a:ext>
            </a:extLst>
          </p:cNvPr>
          <p:cNvSpPr txBox="1"/>
          <p:nvPr/>
        </p:nvSpPr>
        <p:spPr>
          <a:xfrm>
            <a:off x="9099712" y="1487460"/>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split into helper methods</a:t>
            </a:r>
          </a:p>
        </p:txBody>
      </p:sp>
      <p:sp>
        <p:nvSpPr>
          <p:cNvPr id="18" name="TextBox 17">
            <a:extLst>
              <a:ext uri="{FF2B5EF4-FFF2-40B4-BE49-F238E27FC236}">
                <a16:creationId xmlns:a16="http://schemas.microsoft.com/office/drawing/2014/main" id="{B3DFA1D7-FC72-5F68-B351-039F23B9D37C}"/>
              </a:ext>
            </a:extLst>
          </p:cNvPr>
          <p:cNvSpPr txBox="1"/>
          <p:nvPr/>
        </p:nvSpPr>
        <p:spPr>
          <a:xfrm>
            <a:off x="9099712" y="3747869"/>
            <a:ext cx="2641600" cy="8626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Short Term Memory: ”</a:t>
            </a:r>
            <a:r>
              <a:rPr lang="en-US" dirty="0" err="1">
                <a:solidFill>
                  <a:schemeClr val="tx1"/>
                </a:solidFill>
              </a:rPr>
              <a:t>applyMove</a:t>
            </a:r>
            <a:r>
              <a:rPr lang="en-US" dirty="0">
                <a:solidFill>
                  <a:schemeClr val="tx1"/>
                </a:solidFill>
              </a:rPr>
              <a:t>” in one big method</a:t>
            </a:r>
          </a:p>
        </p:txBody>
      </p:sp>
    </p:spTree>
    <p:extLst>
      <p:ext uri="{BB962C8B-B14F-4D97-AF65-F5344CB8AC3E}">
        <p14:creationId xmlns:p14="http://schemas.microsoft.com/office/powerpoint/2010/main" val="9845165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32</a:t>
            </a:fld>
            <a:endParaRPr lang="en-US"/>
          </a:p>
        </p:txBody>
      </p:sp>
    </p:spTree>
    <p:extLst>
      <p:ext uri="{BB962C8B-B14F-4D97-AF65-F5344CB8AC3E}">
        <p14:creationId xmlns:p14="http://schemas.microsoft.com/office/powerpoint/2010/main" val="902509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33</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34</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35</a:t>
            </a:fld>
            <a:endParaRPr lang="en-US"/>
          </a:p>
        </p:txBody>
      </p:sp>
    </p:spTree>
    <p:extLst>
      <p:ext uri="{BB962C8B-B14F-4D97-AF65-F5344CB8AC3E}">
        <p14:creationId xmlns:p14="http://schemas.microsoft.com/office/powerpoint/2010/main" val="101702109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Replace magic numbers with good names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r>
              <a:rPr lang="en-US" dirty="0"/>
              <a:t>You might write something like</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37</a:t>
            </a:fld>
            <a:endParaRPr lang="en-US"/>
          </a:p>
        </p:txBody>
      </p:sp>
    </p:spTree>
    <p:extLst>
      <p:ext uri="{BB962C8B-B14F-4D97-AF65-F5344CB8AC3E}">
        <p14:creationId xmlns:p14="http://schemas.microsoft.com/office/powerpoint/2010/main" val="7473247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38</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8B5ED-089E-4E03-AE7A-2333C7AF4560}"/>
              </a:ext>
            </a:extLst>
          </p:cNvPr>
          <p:cNvSpPr>
            <a:spLocks noGrp="1"/>
          </p:cNvSpPr>
          <p:nvPr>
            <p:ph type="title"/>
          </p:nvPr>
        </p:nvSpPr>
        <p:spPr/>
        <p:txBody>
          <a:bodyPr/>
          <a:lstStyle/>
          <a:p>
            <a:r>
              <a:rPr lang="en-US" dirty="0"/>
              <a:t>So let's represent our data differently</a:t>
            </a:r>
          </a:p>
        </p:txBody>
      </p:sp>
      <p:sp>
        <p:nvSpPr>
          <p:cNvPr id="4" name="Slide Number Placeholder 3">
            <a:extLst>
              <a:ext uri="{FF2B5EF4-FFF2-40B4-BE49-F238E27FC236}">
                <a16:creationId xmlns:a16="http://schemas.microsoft.com/office/drawing/2014/main" id="{85A1C6DB-6747-4D33-9B99-6671974C627F}"/>
              </a:ext>
            </a:extLst>
          </p:cNvPr>
          <p:cNvSpPr>
            <a:spLocks noGrp="1"/>
          </p:cNvSpPr>
          <p:nvPr>
            <p:ph type="sldNum" sz="quarter" idx="12"/>
          </p:nvPr>
        </p:nvSpPr>
        <p:spPr/>
        <p:txBody>
          <a:bodyPr/>
          <a:lstStyle/>
          <a:p>
            <a:fld id="{20F37917-FD3A-4669-9018-DA04BCDD3D75}" type="slidenum">
              <a:rPr lang="en-US" smtClean="0"/>
              <a:t>39</a:t>
            </a:fld>
            <a:endParaRPr lang="en-US"/>
          </a:p>
        </p:txBody>
      </p:sp>
      <p:sp>
        <p:nvSpPr>
          <p:cNvPr id="5" name="Rectangle 4">
            <a:extLst>
              <a:ext uri="{FF2B5EF4-FFF2-40B4-BE49-F238E27FC236}">
                <a16:creationId xmlns:a16="http://schemas.microsoft.com/office/drawing/2014/main" id="{F1372F46-A124-4B14-8F16-E2C13171ECB3}"/>
              </a:ext>
            </a:extLst>
          </p:cNvPr>
          <p:cNvSpPr/>
          <p:nvPr/>
        </p:nvSpPr>
        <p:spPr>
          <a:xfrm>
            <a:off x="923778" y="1500160"/>
            <a:ext cx="9141656" cy="2862322"/>
          </a:xfrm>
          <a:prstGeom prst="rect">
            <a:avLst/>
          </a:prstGeom>
        </p:spPr>
        <p:txBody>
          <a:bodyPr wrap="square">
            <a:spAutoFit/>
          </a:bodyPr>
          <a:lstStyle/>
          <a:p>
            <a:r>
              <a:rPr lang="en-US" dirty="0">
                <a:solidFill>
                  <a:srgbClr val="008000"/>
                </a:solidFill>
                <a:latin typeface="Consolas" panose="020B0609020204030204" pitchFamily="49" charset="0"/>
              </a:rPr>
              <a:t>// defines the tax bracket for income lower &lt; income &lt;= upper.</a:t>
            </a:r>
            <a:endParaRPr lang="en-US" dirty="0">
              <a:solidFill>
                <a:srgbClr val="000000"/>
              </a:solidFill>
              <a:latin typeface="Consolas" panose="020B0609020204030204" pitchFamily="49" charset="0"/>
            </a:endParaRPr>
          </a:p>
          <a:p>
            <a:r>
              <a:rPr lang="en-US" dirty="0">
                <a:solidFill>
                  <a:srgbClr val="008000"/>
                </a:solidFill>
                <a:latin typeface="Consolas" panose="020B0609020204030204" pitchFamily="49" charset="0"/>
              </a:rPr>
              <a:t>// if upper is undefined, then lower &lt; income  (no upper bound)</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type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 number,</a:t>
            </a:r>
          </a:p>
          <a:p>
            <a:r>
              <a:rPr lang="en-US" dirty="0">
                <a:solidFill>
                  <a:srgbClr val="000000"/>
                </a:solidFill>
                <a:latin typeface="Consolas" panose="020B0609020204030204" pitchFamily="49" charset="0"/>
              </a:rPr>
              <a:t>    upper: number | undefined,  </a:t>
            </a:r>
          </a:p>
          <a:p>
            <a:r>
              <a:rPr lang="en-US" dirty="0">
                <a:solidFill>
                  <a:srgbClr val="000000"/>
                </a:solidFill>
                <a:latin typeface="Consolas" panose="020B0609020204030204" pitchFamily="49" charset="0"/>
              </a:rPr>
              <a:t>    base : number</a:t>
            </a:r>
          </a:p>
          <a:p>
            <a:r>
              <a:rPr lang="en-US" dirty="0">
                <a:solidFill>
                  <a:srgbClr val="000000"/>
                </a:solidFill>
                <a:latin typeface="Consolas" panose="020B0609020204030204" pitchFamily="49" charset="0"/>
              </a:rPr>
              <a:t>    rate : number</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Rectangle 5">
            <a:extLst>
              <a:ext uri="{FF2B5EF4-FFF2-40B4-BE49-F238E27FC236}">
                <a16:creationId xmlns:a16="http://schemas.microsoft.com/office/drawing/2014/main" id="{0F71FA50-933F-4201-87ED-4334941A29AD}"/>
              </a:ext>
            </a:extLst>
          </p:cNvPr>
          <p:cNvSpPr/>
          <p:nvPr/>
        </p:nvSpPr>
        <p:spPr>
          <a:xfrm>
            <a:off x="838199" y="3894800"/>
            <a:ext cx="8003345" cy="1754326"/>
          </a:xfrm>
          <a:prstGeom prst="rect">
            <a:avLst/>
          </a:prstGeom>
        </p:spPr>
        <p:txBody>
          <a:bodyPr wrap="square">
            <a:spAutoFit/>
          </a:bodyPr>
          <a:lstStyle/>
          <a:p>
            <a:r>
              <a:rPr lang="en-US" dirty="0">
                <a:solidFill>
                  <a:srgbClr val="0000FF"/>
                </a:solidFill>
                <a:latin typeface="Consolas" panose="020B0609020204030204" pitchFamily="49" charset="0"/>
              </a:rPr>
              <a:t>const</a:t>
            </a:r>
            <a:r>
              <a:rPr lang="en-US" dirty="0">
                <a:solidFill>
                  <a:srgbClr val="000000"/>
                </a:solidFill>
                <a:latin typeface="Consolas" panose="020B0609020204030204" pitchFamily="49" charset="0"/>
              </a:rPr>
              <a:t> brackets :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upper: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{lower:</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upper: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base:</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rate:</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4285197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40</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944880" y="1416881"/>
            <a:ext cx="9144000" cy="5355312"/>
          </a:xfrm>
          <a:prstGeom prst="rect">
            <a:avLst/>
          </a:prstGeom>
        </p:spPr>
        <p:txBody>
          <a:bodyPr wrap="square">
            <a:spAutoFit/>
          </a:bodyPr>
          <a:lstStyle/>
          <a:p>
            <a:r>
              <a:rPr lang="en-US" dirty="0">
                <a:solidFill>
                  <a:srgbClr val="008000"/>
                </a:solidFill>
                <a:latin typeface="Consolas" panose="020B0609020204030204" pitchFamily="49" charset="0"/>
              </a:rPr>
              <a:t>// defines the incomes covered by a bracket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isInBracket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bracket:TaxBracket</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boolean</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undefined</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endParaRPr lang="en-US" dirty="0">
              <a:solidFill>
                <a:srgbClr val="000000"/>
              </a:solidFill>
              <a:latin typeface="Consolas" panose="020B0609020204030204" pitchFamily="49" charset="0"/>
            </a:endParaRP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 &lt;= income) &amp;&amp; (income &lt; </a:t>
            </a:r>
            <a:r>
              <a:rPr lang="en-US" dirty="0" err="1">
                <a:solidFill>
                  <a:srgbClr val="000000"/>
                </a:solidFill>
                <a:latin typeface="Consolas" panose="020B0609020204030204" pitchFamily="49" charset="0"/>
              </a:rPr>
              <a:t>bracket.upper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income2bracket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brackets</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Bracket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brackets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income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b0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income:number,bracket:TaxBracket</a:t>
            </a:r>
            <a:r>
              <a:rPr lang="en-US" dirty="0">
                <a:solidFill>
                  <a:srgbClr val="000000"/>
                </a:solidFill>
                <a:latin typeface="Consolas" panose="020B0609020204030204" pitchFamily="49" charset="0"/>
              </a:rPr>
              <a:t>)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bracket.base</a:t>
            </a:r>
            <a:r>
              <a:rPr lang="en-US" dirty="0">
                <a:solidFill>
                  <a:srgbClr val="000000"/>
                </a:solidFill>
                <a:latin typeface="Consolas" panose="020B0609020204030204" pitchFamily="49" charset="0"/>
              </a:rPr>
              <a:t> + </a:t>
            </a:r>
            <a:r>
              <a:rPr lang="en-US" dirty="0" err="1">
                <a:solidFill>
                  <a:srgbClr val="000000"/>
                </a:solidFill>
                <a:latin typeface="Consolas" panose="020B0609020204030204" pitchFamily="49" charset="0"/>
              </a:rPr>
              <a:t>bracket.rate</a:t>
            </a:r>
            <a:r>
              <a:rPr lang="en-US" dirty="0">
                <a:solidFill>
                  <a:srgbClr val="000000"/>
                </a:solidFill>
                <a:latin typeface="Consolas" panose="020B0609020204030204" pitchFamily="49" charset="0"/>
              </a:rPr>
              <a:t> * (income - </a:t>
            </a:r>
            <a:r>
              <a:rPr lang="en-US" dirty="0" err="1">
                <a:solidFill>
                  <a:srgbClr val="000000"/>
                </a:solidFill>
                <a:latin typeface="Consolas" panose="020B0609020204030204" pitchFamily="49" charset="0"/>
              </a:rPr>
              <a:t>bracket.lower</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grossTax2 (</a:t>
            </a:r>
            <a:r>
              <a:rPr lang="en-US" dirty="0" err="1">
                <a:solidFill>
                  <a:srgbClr val="000000"/>
                </a:solidFill>
                <a:latin typeface="Consolas" panose="020B0609020204030204" pitchFamily="49" charset="0"/>
              </a:rPr>
              <a:t>income:number</a:t>
            </a:r>
            <a:r>
              <a:rPr lang="en-US" dirty="0">
                <a:solidFill>
                  <a:srgbClr val="000000"/>
                </a:solidFill>
                <a:latin typeface="Consolas" panose="020B0609020204030204" pitchFamily="49" charset="0"/>
              </a:rPr>
              <a:t>, brackets: </a:t>
            </a:r>
            <a:r>
              <a:rPr lang="en-US" dirty="0" err="1">
                <a:solidFill>
                  <a:srgbClr val="000000"/>
                </a:solidFill>
                <a:latin typeface="Consolas" panose="020B0609020204030204" pitchFamily="49" charset="0"/>
              </a:rPr>
              <a:t>TaxBracket</a:t>
            </a:r>
            <a:r>
              <a:rPr lang="en-US" dirty="0">
                <a:solidFill>
                  <a:srgbClr val="000000"/>
                </a:solidFill>
                <a:latin typeface="Consolas" panose="020B0609020204030204" pitchFamily="49" charset="0"/>
              </a:rPr>
              <a:t>[] ) :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taxByBracket</a:t>
            </a:r>
            <a:r>
              <a:rPr lang="en-US" dirty="0">
                <a:solidFill>
                  <a:srgbClr val="000000"/>
                </a:solidFill>
                <a:latin typeface="Consolas" panose="020B0609020204030204" pitchFamily="49" charset="0"/>
              </a:rPr>
              <a:t>(income,income2bracket(</a:t>
            </a:r>
            <a:r>
              <a:rPr lang="en-US" dirty="0" err="1">
                <a:solidFill>
                  <a:srgbClr val="000000"/>
                </a:solidFill>
                <a:latin typeface="Consolas" panose="020B0609020204030204" pitchFamily="49" charset="0"/>
              </a:rPr>
              <a:t>income,brackets</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6598886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41</a:t>
            </a:fld>
            <a:endParaRPr lang="en-US"/>
          </a:p>
        </p:txBody>
      </p:sp>
    </p:spTree>
    <p:extLst>
      <p:ext uri="{BB962C8B-B14F-4D97-AF65-F5344CB8AC3E}">
        <p14:creationId xmlns:p14="http://schemas.microsoft.com/office/powerpoint/2010/main" val="26439229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3BC59-928D-F8E8-538C-F6D876B4EF96}"/>
              </a:ext>
            </a:extLst>
          </p:cNvPr>
          <p:cNvSpPr>
            <a:spLocks noGrp="1"/>
          </p:cNvSpPr>
          <p:nvPr>
            <p:ph type="title"/>
          </p:nvPr>
        </p:nvSpPr>
        <p:spPr/>
        <p:txBody>
          <a:bodyPr/>
          <a:lstStyle/>
          <a:p>
            <a:r>
              <a:rPr lang="en-US" dirty="0"/>
              <a:t>Warm-up: What is readability?</a:t>
            </a:r>
          </a:p>
        </p:txBody>
      </p:sp>
      <p:sp>
        <p:nvSpPr>
          <p:cNvPr id="4" name="Slide Number Placeholder 3">
            <a:extLst>
              <a:ext uri="{FF2B5EF4-FFF2-40B4-BE49-F238E27FC236}">
                <a16:creationId xmlns:a16="http://schemas.microsoft.com/office/drawing/2014/main" id="{B67420E4-FCE4-20BB-4086-962D4A54D63B}"/>
              </a:ext>
            </a:extLst>
          </p:cNvPr>
          <p:cNvSpPr>
            <a:spLocks noGrp="1"/>
          </p:cNvSpPr>
          <p:nvPr>
            <p:ph type="sldNum" sz="quarter" idx="12"/>
          </p:nvPr>
        </p:nvSpPr>
        <p:spPr/>
        <p:txBody>
          <a:bodyPr/>
          <a:lstStyle/>
          <a:p>
            <a:fld id="{20F37917-FD3A-4669-9018-DA04BCDD3D75}" type="slidenum">
              <a:rPr lang="en-US" smtClean="0"/>
              <a:t>9</a:t>
            </a:fld>
            <a:endParaRPr lang="en-US" dirty="0"/>
          </a:p>
        </p:txBody>
      </p:sp>
      <p:sp>
        <p:nvSpPr>
          <p:cNvPr id="5" name="function calculateFoo(x: number, y: number, increment: boolean): number {…">
            <a:extLst>
              <a:ext uri="{FF2B5EF4-FFF2-40B4-BE49-F238E27FC236}">
                <a16:creationId xmlns:a16="http://schemas.microsoft.com/office/drawing/2014/main" id="{435D7794-A159-CE92-974B-FF0400B5D278}"/>
              </a:ext>
            </a:extLst>
          </p:cNvPr>
          <p:cNvSpPr txBox="1"/>
          <p:nvPr/>
        </p:nvSpPr>
        <p:spPr>
          <a:xfrm>
            <a:off x="217814" y="1884472"/>
            <a:ext cx="11878893" cy="225702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537104" indent="-537104" algn="l" defTabSz="457200">
              <a:buSzPct val="100000"/>
              <a:buAutoNum type="arabicPeriod"/>
              <a:defRPr sz="2900">
                <a:solidFill>
                  <a:srgbClr val="000000"/>
                </a:solidFill>
                <a:latin typeface="Courier"/>
                <a:ea typeface="Courier"/>
                <a:cs typeface="Courier"/>
                <a:sym typeface="Courier"/>
              </a:defRPr>
            </a:pPr>
            <a:r>
              <a:rPr sz="2000" b="1" dirty="0">
                <a:solidFill>
                  <a:srgbClr val="011480"/>
                </a:solidFill>
              </a:rPr>
              <a:t>function </a:t>
            </a:r>
            <a:r>
              <a:rPr sz="2000" dirty="0" err="1"/>
              <a:t>calculateFoo</a:t>
            </a:r>
            <a:r>
              <a:rPr sz="2000" dirty="0"/>
              <a:t>(x: </a:t>
            </a:r>
            <a:r>
              <a:rPr sz="2000" b="1" dirty="0">
                <a:solidFill>
                  <a:srgbClr val="011480"/>
                </a:solidFill>
              </a:rPr>
              <a:t>number</a:t>
            </a:r>
            <a:r>
              <a:rPr sz="2000" dirty="0"/>
              <a:t>, y: </a:t>
            </a:r>
            <a:r>
              <a:rPr sz="2000" b="1" dirty="0">
                <a:solidFill>
                  <a:srgbClr val="011480"/>
                </a:solidFill>
              </a:rPr>
              <a:t>number</a:t>
            </a:r>
            <a:r>
              <a:rPr sz="2000" dirty="0"/>
              <a:t>, increment: </a:t>
            </a:r>
            <a:r>
              <a:rPr sz="2000" b="1" dirty="0" err="1">
                <a:solidFill>
                  <a:srgbClr val="011480"/>
                </a:solidFill>
              </a:rPr>
              <a:t>boolean</a:t>
            </a:r>
            <a:r>
              <a:rPr sz="2000" dirty="0"/>
              <a:t>): </a:t>
            </a:r>
            <a:r>
              <a:rPr sz="2000" b="1" dirty="0">
                <a:solidFill>
                  <a:srgbClr val="011480"/>
                </a:solidFill>
              </a:rPr>
              <a:t>number </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a:t>
            </a:r>
            <a:r>
              <a:rPr sz="2000" b="1" dirty="0">
                <a:solidFill>
                  <a:srgbClr val="011480"/>
                </a:solidFill>
              </a:rPr>
              <a:t>if </a:t>
            </a:r>
            <a:r>
              <a:rPr sz="2000" dirty="0"/>
              <a:t>(increment)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a:t>
            </a:r>
            <a:r>
              <a:rPr sz="2000" dirty="0">
                <a:solidFill>
                  <a:srgbClr val="0432FF"/>
                </a:solidFill>
              </a:rPr>
              <a:t>2</a:t>
            </a:r>
            <a:r>
              <a:rPr sz="2000" dirty="0"/>
              <a:t>;</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  x += y;</a:t>
            </a:r>
          </a:p>
          <a:p>
            <a:pPr marL="537104" indent="-537104" algn="l" defTabSz="457200">
              <a:buSzPct val="100000"/>
              <a:buAutoNum type="arabicPeriod"/>
              <a:defRPr sz="2900" b="1">
                <a:solidFill>
                  <a:srgbClr val="011480"/>
                </a:solidFill>
                <a:latin typeface="Courier"/>
                <a:ea typeface="Courier"/>
                <a:cs typeface="Courier"/>
                <a:sym typeface="Courier"/>
              </a:defRPr>
            </a:pPr>
            <a:r>
              <a:rPr sz="2000" b="0" dirty="0">
                <a:solidFill>
                  <a:srgbClr val="000000"/>
                </a:solidFill>
              </a:rPr>
              <a:t>  </a:t>
            </a:r>
            <a:r>
              <a:rPr sz="2000" dirty="0"/>
              <a:t>return </a:t>
            </a:r>
            <a:r>
              <a:rPr sz="2000" b="0" dirty="0">
                <a:solidFill>
                  <a:srgbClr val="000000"/>
                </a:solidFill>
              </a:rPr>
              <a:t>x;</a:t>
            </a:r>
          </a:p>
          <a:p>
            <a:pPr marL="537104" indent="-537104" algn="l" defTabSz="457200">
              <a:buSzPct val="100000"/>
              <a:buAutoNum type="arabicPeriod"/>
              <a:defRPr sz="2900">
                <a:solidFill>
                  <a:srgbClr val="000000"/>
                </a:solidFill>
                <a:latin typeface="Courier"/>
                <a:ea typeface="Courier"/>
                <a:cs typeface="Courier"/>
                <a:sym typeface="Courier"/>
              </a:defRPr>
            </a:pPr>
            <a:r>
              <a:rPr sz="2000" dirty="0"/>
              <a:t>}</a:t>
            </a:r>
          </a:p>
        </p:txBody>
      </p:sp>
      <p:sp>
        <p:nvSpPr>
          <p:cNvPr id="6" name="calculateFoo(3, 5, true) = ? calculateFoo(3, 5, false) = ?">
            <a:extLst>
              <a:ext uri="{FF2B5EF4-FFF2-40B4-BE49-F238E27FC236}">
                <a16:creationId xmlns:a16="http://schemas.microsoft.com/office/drawing/2014/main" id="{6C77B987-9481-D946-D73B-9EE1637CC956}"/>
              </a:ext>
            </a:extLst>
          </p:cNvPr>
          <p:cNvSpPr txBox="1"/>
          <p:nvPr/>
        </p:nvSpPr>
        <p:spPr>
          <a:xfrm>
            <a:off x="1972345" y="4141500"/>
            <a:ext cx="7029168" cy="1056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dirty="0" err="1"/>
              <a:t>calculateFoo</a:t>
            </a:r>
            <a:r>
              <a:rPr dirty="0"/>
              <a:t>(</a:t>
            </a:r>
            <a:r>
              <a:rPr dirty="0">
                <a:solidFill>
                  <a:srgbClr val="0432FF"/>
                </a:solidFill>
              </a:rPr>
              <a:t>3</a:t>
            </a:r>
            <a:r>
              <a:rPr dirty="0"/>
              <a:t>, </a:t>
            </a:r>
            <a:r>
              <a:rPr dirty="0">
                <a:solidFill>
                  <a:srgbClr val="0432FF"/>
                </a:solidFill>
              </a:rPr>
              <a:t>5</a:t>
            </a:r>
            <a:r>
              <a:rPr dirty="0"/>
              <a:t>, </a:t>
            </a:r>
            <a:r>
              <a:rPr b="1" dirty="0">
                <a:solidFill>
                  <a:srgbClr val="011480"/>
                </a:solidFill>
              </a:rPr>
              <a:t>true</a:t>
            </a:r>
            <a:r>
              <a:rPr dirty="0"/>
              <a:t>) = ?</a:t>
            </a:r>
            <a:br>
              <a:rPr dirty="0"/>
            </a:br>
            <a:r>
              <a:rPr dirty="0" err="1"/>
              <a:t>calculateFoo</a:t>
            </a:r>
            <a:r>
              <a:rPr dirty="0"/>
              <a:t>(</a:t>
            </a:r>
            <a:r>
              <a:rPr dirty="0">
                <a:solidFill>
                  <a:srgbClr val="0432FF"/>
                </a:solidFill>
              </a:rPr>
              <a:t>3</a:t>
            </a:r>
            <a:r>
              <a:rPr dirty="0"/>
              <a:t>, </a:t>
            </a:r>
            <a:r>
              <a:rPr dirty="0">
                <a:solidFill>
                  <a:srgbClr val="0432FF"/>
                </a:solidFill>
              </a:rPr>
              <a:t>5</a:t>
            </a:r>
            <a:r>
              <a:rPr dirty="0"/>
              <a:t>, </a:t>
            </a:r>
            <a:r>
              <a:rPr b="1" dirty="0">
                <a:solidFill>
                  <a:srgbClr val="011480"/>
                </a:solidFill>
              </a:rPr>
              <a:t>false</a:t>
            </a:r>
            <a:r>
              <a:rPr dirty="0"/>
              <a:t>) = ?</a:t>
            </a:r>
          </a:p>
        </p:txBody>
      </p:sp>
      <p:sp>
        <p:nvSpPr>
          <p:cNvPr id="7" name="13">
            <a:extLst>
              <a:ext uri="{FF2B5EF4-FFF2-40B4-BE49-F238E27FC236}">
                <a16:creationId xmlns:a16="http://schemas.microsoft.com/office/drawing/2014/main" id="{239CB9B0-76FD-A5C6-0DD9-41B7BDEC6FD2}"/>
              </a:ext>
            </a:extLst>
          </p:cNvPr>
          <p:cNvSpPr txBox="1"/>
          <p:nvPr/>
        </p:nvSpPr>
        <p:spPr>
          <a:xfrm>
            <a:off x="8825214" y="4216406"/>
            <a:ext cx="362279"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13</a:t>
            </a:r>
          </a:p>
        </p:txBody>
      </p:sp>
      <p:sp>
        <p:nvSpPr>
          <p:cNvPr id="8" name="8">
            <a:extLst>
              <a:ext uri="{FF2B5EF4-FFF2-40B4-BE49-F238E27FC236}">
                <a16:creationId xmlns:a16="http://schemas.microsoft.com/office/drawing/2014/main" id="{D9F8589E-2072-AEC0-F25E-D8450C60DD9F}"/>
              </a:ext>
            </a:extLst>
          </p:cNvPr>
          <p:cNvSpPr txBox="1"/>
          <p:nvPr/>
        </p:nvSpPr>
        <p:spPr>
          <a:xfrm>
            <a:off x="8945254" y="4711706"/>
            <a:ext cx="232436"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8</a:t>
            </a:r>
          </a:p>
        </p:txBody>
      </p:sp>
      <p:sp>
        <p:nvSpPr>
          <p:cNvPr id="9" name="11">
            <a:extLst>
              <a:ext uri="{FF2B5EF4-FFF2-40B4-BE49-F238E27FC236}">
                <a16:creationId xmlns:a16="http://schemas.microsoft.com/office/drawing/2014/main" id="{9E4F1827-FA78-8E9A-86A2-BD200A80C7C7}"/>
              </a:ext>
            </a:extLst>
          </p:cNvPr>
          <p:cNvSpPr txBox="1"/>
          <p:nvPr/>
        </p:nvSpPr>
        <p:spPr>
          <a:xfrm>
            <a:off x="9371314" y="4711706"/>
            <a:ext cx="362279"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lvl1pPr>
          </a:lstStyle>
          <a:p>
            <a:r>
              <a:rPr sz="2000"/>
              <a:t>11</a:t>
            </a:r>
          </a:p>
        </p:txBody>
      </p:sp>
      <p:pic>
        <p:nvPicPr>
          <p:cNvPr id="10" name="Line Line" descr="Line Line">
            <a:extLst>
              <a:ext uri="{FF2B5EF4-FFF2-40B4-BE49-F238E27FC236}">
                <a16:creationId xmlns:a16="http://schemas.microsoft.com/office/drawing/2014/main" id="{D463CA81-5C5C-4DA6-2616-D1E7D25D5FC0}"/>
              </a:ext>
            </a:extLst>
          </p:cNvPr>
          <p:cNvPicPr>
            <a:picLocks/>
          </p:cNvPicPr>
          <p:nvPr/>
        </p:nvPicPr>
        <p:blipFill>
          <a:blip r:embed="rId3"/>
          <a:stretch>
            <a:fillRect/>
          </a:stretch>
        </p:blipFill>
        <p:spPr>
          <a:xfrm>
            <a:off x="8825214" y="4878792"/>
            <a:ext cx="594462" cy="76200"/>
          </a:xfrm>
          <a:prstGeom prst="rect">
            <a:avLst/>
          </a:prstGeom>
        </p:spPr>
      </p:pic>
    </p:spTree>
    <p:extLst>
      <p:ext uri="{BB962C8B-B14F-4D97-AF65-F5344CB8AC3E}">
        <p14:creationId xmlns:p14="http://schemas.microsoft.com/office/powerpoint/2010/main" val="657427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0"/>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dvAuto="0"/>
      <p:bldP spid="7" grpId="0" animBg="1" advAuto="0"/>
      <p:bldP spid="8" grpId="0" animBg="1" advAuto="0"/>
      <p:bldP spid="9" grpId="0" animBg="1" advAuto="0"/>
      <p:bldP spid="10" grpId="0" animBg="1" advAuto="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accent2">
            <a:lumMod val="20000"/>
            <a:lumOff val="80000"/>
          </a:schemeClr>
        </a:solidFill>
        <a:ln>
          <a:solidFill>
            <a:srgbClr val="0070C0"/>
          </a:solid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9079</TotalTime>
  <Words>4515</Words>
  <Application>Microsoft Office PowerPoint</Application>
  <PresentationFormat>Widescreen</PresentationFormat>
  <Paragraphs>595</Paragraphs>
  <Slides>41</Slides>
  <Notes>41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41</vt:i4>
      </vt:variant>
    </vt:vector>
  </HeadingPairs>
  <TitlesOfParts>
    <vt:vector size="51" baseType="lpstr">
      <vt:lpstr>Arial</vt:lpstr>
      <vt:lpstr>Calibri</vt:lpstr>
      <vt:lpstr>Consolas</vt:lpstr>
      <vt:lpstr>Courier New</vt:lpstr>
      <vt:lpstr>Gill Sans</vt:lpstr>
      <vt:lpstr>Helvetica Neue</vt:lpstr>
      <vt:lpstr>Menlo</vt:lpstr>
      <vt:lpstr>Verdana</vt:lpstr>
      <vt:lpstr>Wingdings</vt:lpstr>
      <vt:lpstr>Office Theme</vt:lpstr>
      <vt:lpstr>CS 4530: Fundamentals of Software Engineering  Module 04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Warm-up: What is readability?</vt:lpstr>
      <vt:lpstr>Warm-up: What is readability?</vt:lpstr>
      <vt:lpstr>What makes code “readable”?</vt:lpstr>
      <vt:lpstr>Linters Enforce Basic Readability Rules</vt:lpstr>
      <vt:lpstr>Linters Enforce Basic Readability Rules</vt:lpstr>
      <vt:lpstr>“Too Much Lint Causes Fires”</vt:lpstr>
      <vt:lpstr>Five general-purpose design principles for understandability and maintainability</vt:lpstr>
      <vt:lpstr>Readability and Maintainability are Human Factors</vt:lpstr>
      <vt:lpstr>Short-Term Memory Holds “Chunks”</vt:lpstr>
      <vt:lpstr>Principle 1. Use Good Names</vt:lpstr>
      <vt:lpstr>Use Good Names for Variables and Types</vt:lpstr>
      <vt:lpstr>Good Names Reduce Cognitive Load</vt:lpstr>
      <vt:lpstr>Standardizing Names is More Important than the Standard Itself</vt:lpstr>
      <vt:lpstr>Use Good Names for Functions and Methods</vt:lpstr>
      <vt:lpstr>Use Good Names for Functions and Methods</vt:lpstr>
      <vt:lpstr>Good Names Draw on Broad Long-Term Memory Knowledge</vt:lpstr>
      <vt:lpstr>Principle 2. Make Your Data Mean Something</vt:lpstr>
      <vt:lpstr>Example: Temperature Sensor</vt:lpstr>
      <vt:lpstr>Representing a Temperature Sensor</vt:lpstr>
      <vt:lpstr>The Big Picture</vt:lpstr>
      <vt:lpstr>Another Example: what do (x,y) mean?</vt:lpstr>
      <vt:lpstr>Principle 3: One Method/One Job</vt:lpstr>
      <vt:lpstr>One Method/One Job Allows for Better In-Memory Chunking</vt:lpstr>
      <vt:lpstr>Principle 4: Don't Repeat Yourself</vt:lpstr>
      <vt:lpstr>A real example</vt:lpstr>
      <vt:lpstr>Beware of clones</vt:lpstr>
      <vt:lpstr>Principle 5: Don't Hardcode Things That Are Likely To Change</vt:lpstr>
      <vt:lpstr>Replace magic numbers with good names</vt:lpstr>
      <vt:lpstr>Example</vt:lpstr>
      <vt:lpstr>You might write something like</vt:lpstr>
      <vt:lpstr>So let's represent our data differently</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Bhutta, Adeel</cp:lastModifiedBy>
  <cp:revision>115</cp:revision>
  <dcterms:created xsi:type="dcterms:W3CDTF">2021-01-07T15:19:22Z</dcterms:created>
  <dcterms:modified xsi:type="dcterms:W3CDTF">2024-01-18T00:23:48Z</dcterms:modified>
</cp:coreProperties>
</file>

<file path=docProps/thumbnail.jpeg>
</file>